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1"/>
    <p:sldId id="257" r:id="rId32"/>
    <p:sldId id="258" r:id="rId33"/>
    <p:sldId id="259" r:id="rId34"/>
    <p:sldId id="260" r:id="rId35"/>
    <p:sldId id="261" r:id="rId36"/>
    <p:sldId id="262" r:id="rId37"/>
    <p:sldId id="263" r:id="rId38"/>
    <p:sldId id="264" r:id="rId39"/>
    <p:sldId id="265" r:id="rId40"/>
    <p:sldId id="266" r:id="rId41"/>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Forum" charset="1" panose="02000000000000000000"/>
      <p:regular r:id="rId12"/>
    </p:embeddedFont>
    <p:embeddedFont>
      <p:font typeface="Quicksand" charset="1" panose="00000500000000000000"/>
      <p:regular r:id="rId13"/>
    </p:embeddedFont>
    <p:embeddedFont>
      <p:font typeface="Quicksand Bold" charset="1" panose="00000800000000000000"/>
      <p:regular r:id="rId14"/>
    </p:embeddedFont>
    <p:embeddedFont>
      <p:font typeface="Quicksand Italics" charset="1" panose="02070303000000060000"/>
      <p:regular r:id="rId15"/>
    </p:embeddedFont>
    <p:embeddedFont>
      <p:font typeface="Quicksand Bold Italics" charset="1" panose="00000000000000000000"/>
      <p:regular r:id="rId16"/>
    </p:embeddedFont>
    <p:embeddedFont>
      <p:font typeface="Lato" charset="1" panose="020F0502020204030203"/>
      <p:regular r:id="rId17"/>
    </p:embeddedFont>
    <p:embeddedFont>
      <p:font typeface="Lato Bold" charset="1" panose="020F0502020204030203"/>
      <p:regular r:id="rId18"/>
    </p:embeddedFont>
    <p:embeddedFont>
      <p:font typeface="Lato Italics" charset="1" panose="020F0502020204030203"/>
      <p:regular r:id="rId19"/>
    </p:embeddedFont>
    <p:embeddedFont>
      <p:font typeface="Lato Bold Italics" charset="1" panose="020F0502020204030203"/>
      <p:regular r:id="rId20"/>
    </p:embeddedFont>
    <p:embeddedFont>
      <p:font typeface="Lazydog" charset="1" panose="00000000000000000000"/>
      <p:regular r:id="rId21"/>
    </p:embeddedFont>
    <p:embeddedFont>
      <p:font typeface="Times New Roman Condensed" charset="1" panose="02030506070405020303"/>
      <p:regular r:id="rId22"/>
    </p:embeddedFont>
    <p:embeddedFont>
      <p:font typeface="Times New Roman Condensed Bold" charset="1" panose="02030806070405020303"/>
      <p:regular r:id="rId23"/>
    </p:embeddedFont>
    <p:embeddedFont>
      <p:font typeface="Times New Roman Condensed Italics" charset="1" panose="02030506070405090303"/>
      <p:regular r:id="rId24"/>
    </p:embeddedFont>
    <p:embeddedFont>
      <p:font typeface="Assistant" charset="1" panose="00000500000000000000"/>
      <p:regular r:id="rId25"/>
    </p:embeddedFont>
    <p:embeddedFont>
      <p:font typeface="Assistant Bold" charset="1" panose="00000800000000000000"/>
      <p:regular r:id="rId26"/>
    </p:embeddedFont>
    <p:embeddedFont>
      <p:font typeface="Assistant Extra-Light" charset="1" panose="00000300000000000000"/>
      <p:regular r:id="rId27"/>
    </p:embeddedFont>
    <p:embeddedFont>
      <p:font typeface="Assistant Light" charset="1" panose="00000400000000000000"/>
      <p:regular r:id="rId28"/>
    </p:embeddedFont>
    <p:embeddedFont>
      <p:font typeface="Assistant Semi-Bold" charset="1" panose="00000700000000000000"/>
      <p:regular r:id="rId29"/>
    </p:embeddedFont>
    <p:embeddedFont>
      <p:font typeface="Assistant Ultra-Bold" charset="1" panose="000009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slides/slide1.xml" Type="http://schemas.openxmlformats.org/officeDocument/2006/relationships/slide"/><Relationship Id="rId32" Target="slides/slide2.xml" Type="http://schemas.openxmlformats.org/officeDocument/2006/relationships/slide"/><Relationship Id="rId33" Target="slides/slide3.xml" Type="http://schemas.openxmlformats.org/officeDocument/2006/relationships/slide"/><Relationship Id="rId34" Target="slides/slide4.xml" Type="http://schemas.openxmlformats.org/officeDocument/2006/relationships/slide"/><Relationship Id="rId35" Target="slides/slide5.xml" Type="http://schemas.openxmlformats.org/officeDocument/2006/relationships/slide"/><Relationship Id="rId36" Target="slides/slide6.xml" Type="http://schemas.openxmlformats.org/officeDocument/2006/relationships/slide"/><Relationship Id="rId37" Target="slides/slide7.xml" Type="http://schemas.openxmlformats.org/officeDocument/2006/relationships/slide"/><Relationship Id="rId38" Target="slides/slide8.xml" Type="http://schemas.openxmlformats.org/officeDocument/2006/relationships/slide"/><Relationship Id="rId39" Target="slides/slide9.xml" Type="http://schemas.openxmlformats.org/officeDocument/2006/relationships/slide"/><Relationship Id="rId4" Target="theme/theme1.xml" Type="http://schemas.openxmlformats.org/officeDocument/2006/relationships/theme"/><Relationship Id="rId40" Target="slides/slide10.xml" Type="http://schemas.openxmlformats.org/officeDocument/2006/relationships/slide"/><Relationship Id="rId41" Target="slides/slide11.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58.png" Type="http://schemas.openxmlformats.org/officeDocument/2006/relationships/image"/><Relationship Id="rId5" Target="../media/image59.svg" Type="http://schemas.openxmlformats.org/officeDocument/2006/relationships/image"/><Relationship Id="rId6" Target="../media/image60.png" Type="http://schemas.openxmlformats.org/officeDocument/2006/relationships/image"/><Relationship Id="rId7" Target="../media/image61.svg" Type="http://schemas.openxmlformats.org/officeDocument/2006/relationships/image"/><Relationship Id="rId8" Target="../media/image6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3.png" Type="http://schemas.openxmlformats.org/officeDocument/2006/relationships/image"/><Relationship Id="rId4" Target="../media/image64.svg" Type="http://schemas.openxmlformats.org/officeDocument/2006/relationships/image"/><Relationship Id="rId5" Target="../media/image65.png" Type="http://schemas.openxmlformats.org/officeDocument/2006/relationships/image"/><Relationship Id="rId6" Target="../media/image56.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7.svg" Type="http://schemas.openxmlformats.org/officeDocument/2006/relationships/image"/><Relationship Id="rId2" Target="../media/image1.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6.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 Id="rId9" Target="../media/image32.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7.svg" Type="http://schemas.openxmlformats.org/officeDocument/2006/relationships/image"/><Relationship Id="rId11" Target="../media/image38.png" Type="http://schemas.openxmlformats.org/officeDocument/2006/relationships/image"/><Relationship Id="rId12" Target="../media/image39.png" Type="http://schemas.openxmlformats.org/officeDocument/2006/relationships/image"/><Relationship Id="rId2" Target="../media/image1.png" Type="http://schemas.openxmlformats.org/officeDocument/2006/relationships/image"/><Relationship Id="rId3" Target="../media/image6.pn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5.pn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36.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0.png" Type="http://schemas.openxmlformats.org/officeDocument/2006/relationships/image"/><Relationship Id="rId4" Target="../media/image41.svg" Type="http://schemas.openxmlformats.org/officeDocument/2006/relationships/image"/><Relationship Id="rId5" Target="../media/image42.png" Type="http://schemas.openxmlformats.org/officeDocument/2006/relationships/image"/><Relationship Id="rId6" Target="../media/image43.svg" Type="http://schemas.openxmlformats.org/officeDocument/2006/relationships/image"/><Relationship Id="rId7" Target="../media/image44.png" Type="http://schemas.openxmlformats.org/officeDocument/2006/relationships/image"/><Relationship Id="rId8" Target="../media/image45.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6.png" Type="http://schemas.openxmlformats.org/officeDocument/2006/relationships/image"/><Relationship Id="rId4" Target="../media/image47.svg" Type="http://schemas.openxmlformats.org/officeDocument/2006/relationships/image"/><Relationship Id="rId5" Target="../media/image48.png" Type="http://schemas.openxmlformats.org/officeDocument/2006/relationships/image"/><Relationship Id="rId6" Target="../media/image49.svg" Type="http://schemas.openxmlformats.org/officeDocument/2006/relationships/image"/><Relationship Id="rId7" Target="../media/image50.png" Type="http://schemas.openxmlformats.org/officeDocument/2006/relationships/image"/><Relationship Id="rId8" Target="../media/image51.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2.png" Type="http://schemas.openxmlformats.org/officeDocument/2006/relationships/image"/><Relationship Id="rId4" Target="../media/image53.svg" Type="http://schemas.openxmlformats.org/officeDocument/2006/relationships/image"/><Relationship Id="rId5" Target="../media/image54.png" Type="http://schemas.openxmlformats.org/officeDocument/2006/relationships/image"/><Relationship Id="rId6" Target="../media/image55.svg" Type="http://schemas.openxmlformats.org/officeDocument/2006/relationships/image"/><Relationship Id="rId7" Target="../media/image56.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42.png" Type="http://schemas.openxmlformats.org/officeDocument/2006/relationships/image"/><Relationship Id="rId6" Target="../media/image43.svg" Type="http://schemas.openxmlformats.org/officeDocument/2006/relationships/image"/><Relationship Id="rId7" Target="../media/image48.png" Type="http://schemas.openxmlformats.org/officeDocument/2006/relationships/image"/><Relationship Id="rId8" Target="../media/image49.svg" Type="http://schemas.openxmlformats.org/officeDocument/2006/relationships/image"/><Relationship Id="rId9" Target="../media/image5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2957" r="-15053" b="-71633"/>
            </a:stretch>
          </a:blipFill>
        </p:spPr>
      </p:sp>
      <p:sp>
        <p:nvSpPr>
          <p:cNvPr name="Freeform 3" id="3"/>
          <p:cNvSpPr/>
          <p:nvPr/>
        </p:nvSpPr>
        <p:spPr>
          <a:xfrm flipH="false" flipV="false" rot="2700000">
            <a:off x="12706162" y="6589795"/>
            <a:ext cx="4454394" cy="4292416"/>
          </a:xfrm>
          <a:custGeom>
            <a:avLst/>
            <a:gdLst/>
            <a:ahLst/>
            <a:cxnLst/>
            <a:rect r="r" b="b" t="t" l="l"/>
            <a:pathLst>
              <a:path h="4292416" w="4454394">
                <a:moveTo>
                  <a:pt x="0" y="0"/>
                </a:moveTo>
                <a:lnTo>
                  <a:pt x="4454395" y="0"/>
                </a:lnTo>
                <a:lnTo>
                  <a:pt x="4454395" y="4292416"/>
                </a:lnTo>
                <a:lnTo>
                  <a:pt x="0" y="42924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12121438" y="1205178"/>
            <a:ext cx="14198893" cy="1962029"/>
          </a:xfrm>
          <a:custGeom>
            <a:avLst/>
            <a:gdLst/>
            <a:ahLst/>
            <a:cxnLst/>
            <a:rect r="r" b="b" t="t" l="l"/>
            <a:pathLst>
              <a:path h="1962029" w="14198893">
                <a:moveTo>
                  <a:pt x="0" y="1962029"/>
                </a:moveTo>
                <a:lnTo>
                  <a:pt x="14198893" y="1962029"/>
                </a:lnTo>
                <a:lnTo>
                  <a:pt x="14198893" y="0"/>
                </a:lnTo>
                <a:lnTo>
                  <a:pt x="0" y="0"/>
                </a:lnTo>
                <a:lnTo>
                  <a:pt x="0" y="1962029"/>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393316" y="1205178"/>
            <a:ext cx="21074633" cy="7876644"/>
          </a:xfrm>
          <a:custGeom>
            <a:avLst/>
            <a:gdLst/>
            <a:ahLst/>
            <a:cxnLst/>
            <a:rect r="r" b="b" t="t" l="l"/>
            <a:pathLst>
              <a:path h="7876644" w="21074633">
                <a:moveTo>
                  <a:pt x="0" y="0"/>
                </a:moveTo>
                <a:lnTo>
                  <a:pt x="21074632" y="0"/>
                </a:lnTo>
                <a:lnTo>
                  <a:pt x="21074632" y="7876644"/>
                </a:lnTo>
                <a:lnTo>
                  <a:pt x="0" y="7876644"/>
                </a:lnTo>
                <a:lnTo>
                  <a:pt x="0" y="0"/>
                </a:lnTo>
                <a:close/>
              </a:path>
            </a:pathLst>
          </a:custGeom>
          <a:blipFill>
            <a:blip r:embed="rId7"/>
            <a:stretch>
              <a:fillRect l="0" t="0" r="0" b="0"/>
            </a:stretch>
          </a:blipFill>
        </p:spPr>
      </p:sp>
      <p:sp>
        <p:nvSpPr>
          <p:cNvPr name="Freeform 6" id="6"/>
          <p:cNvSpPr/>
          <p:nvPr/>
        </p:nvSpPr>
        <p:spPr>
          <a:xfrm flipH="false" flipV="false" rot="0">
            <a:off x="-6930785" y="7085220"/>
            <a:ext cx="12312287" cy="1701334"/>
          </a:xfrm>
          <a:custGeom>
            <a:avLst/>
            <a:gdLst/>
            <a:ahLst/>
            <a:cxnLst/>
            <a:rect r="r" b="b" t="t" l="l"/>
            <a:pathLst>
              <a:path h="1701334" w="12312287">
                <a:moveTo>
                  <a:pt x="0" y="0"/>
                </a:moveTo>
                <a:lnTo>
                  <a:pt x="12312287" y="0"/>
                </a:lnTo>
                <a:lnTo>
                  <a:pt x="12312287" y="1701334"/>
                </a:lnTo>
                <a:lnTo>
                  <a:pt x="0" y="17013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2099967">
            <a:off x="15615343" y="3270815"/>
            <a:ext cx="3287914" cy="3414694"/>
          </a:xfrm>
          <a:custGeom>
            <a:avLst/>
            <a:gdLst/>
            <a:ahLst/>
            <a:cxnLst/>
            <a:rect r="r" b="b" t="t" l="l"/>
            <a:pathLst>
              <a:path h="3414694" w="3287914">
                <a:moveTo>
                  <a:pt x="0" y="0"/>
                </a:moveTo>
                <a:lnTo>
                  <a:pt x="3287914" y="0"/>
                </a:lnTo>
                <a:lnTo>
                  <a:pt x="3287914" y="3414694"/>
                </a:lnTo>
                <a:lnTo>
                  <a:pt x="0" y="341469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2960922">
            <a:off x="-109896" y="3858479"/>
            <a:ext cx="2351238" cy="2572341"/>
          </a:xfrm>
          <a:custGeom>
            <a:avLst/>
            <a:gdLst/>
            <a:ahLst/>
            <a:cxnLst/>
            <a:rect r="r" b="b" t="t" l="l"/>
            <a:pathLst>
              <a:path h="2572341" w="2351238">
                <a:moveTo>
                  <a:pt x="0" y="0"/>
                </a:moveTo>
                <a:lnTo>
                  <a:pt x="2351238" y="0"/>
                </a:lnTo>
                <a:lnTo>
                  <a:pt x="2351238" y="2572340"/>
                </a:lnTo>
                <a:lnTo>
                  <a:pt x="0" y="257234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684308">
            <a:off x="-378317" y="494076"/>
            <a:ext cx="3328563" cy="1422204"/>
          </a:xfrm>
          <a:custGeom>
            <a:avLst/>
            <a:gdLst/>
            <a:ahLst/>
            <a:cxnLst/>
            <a:rect r="r" b="b" t="t" l="l"/>
            <a:pathLst>
              <a:path h="1422204" w="3328563">
                <a:moveTo>
                  <a:pt x="0" y="0"/>
                </a:moveTo>
                <a:lnTo>
                  <a:pt x="3328563" y="0"/>
                </a:lnTo>
                <a:lnTo>
                  <a:pt x="3328563" y="1422204"/>
                </a:lnTo>
                <a:lnTo>
                  <a:pt x="0" y="142220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0" id="10"/>
          <p:cNvSpPr txBox="true"/>
          <p:nvPr/>
        </p:nvSpPr>
        <p:spPr>
          <a:xfrm rot="0">
            <a:off x="2530770" y="3994546"/>
            <a:ext cx="13226459" cy="695121"/>
          </a:xfrm>
          <a:prstGeom prst="rect">
            <a:avLst/>
          </a:prstGeom>
        </p:spPr>
        <p:txBody>
          <a:bodyPr anchor="t" rtlCol="false" tIns="0" lIns="0" bIns="0" rIns="0">
            <a:spAutoFit/>
          </a:bodyPr>
          <a:lstStyle/>
          <a:p>
            <a:pPr algn="ctr">
              <a:lnSpc>
                <a:spcPts val="5385"/>
              </a:lnSpc>
            </a:pPr>
            <a:r>
              <a:rPr lang="en-US" sz="4986">
                <a:solidFill>
                  <a:srgbClr val="000000"/>
                </a:solidFill>
                <a:latin typeface="Montserrat Classic Bold"/>
              </a:rPr>
              <a:t>INTELLIGENT MONITORING SYSTEM</a:t>
            </a:r>
          </a:p>
        </p:txBody>
      </p:sp>
      <p:sp>
        <p:nvSpPr>
          <p:cNvPr name="TextBox 11" id="11"/>
          <p:cNvSpPr txBox="true"/>
          <p:nvPr/>
        </p:nvSpPr>
        <p:spPr>
          <a:xfrm rot="0">
            <a:off x="11996831" y="4594417"/>
            <a:ext cx="2936528" cy="812749"/>
          </a:xfrm>
          <a:prstGeom prst="rect">
            <a:avLst/>
          </a:prstGeom>
        </p:spPr>
        <p:txBody>
          <a:bodyPr anchor="t" rtlCol="false" tIns="0" lIns="0" bIns="0" rIns="0">
            <a:spAutoFit/>
          </a:bodyPr>
          <a:lstStyle/>
          <a:p>
            <a:pPr algn="ctr">
              <a:lnSpc>
                <a:spcPts val="6652"/>
              </a:lnSpc>
            </a:pPr>
            <a:r>
              <a:rPr lang="en-US" sz="4751">
                <a:solidFill>
                  <a:srgbClr val="000000"/>
                </a:solidFill>
                <a:latin typeface="Lato Italics"/>
              </a:rPr>
              <a:t>for soldiers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2957" r="-15053" b="-71633"/>
            </a:stretch>
          </a:blipFill>
        </p:spPr>
      </p:sp>
      <p:sp>
        <p:nvSpPr>
          <p:cNvPr name="Freeform 3" id="3"/>
          <p:cNvSpPr/>
          <p:nvPr/>
        </p:nvSpPr>
        <p:spPr>
          <a:xfrm flipH="false" flipV="false" rot="-961183">
            <a:off x="-9008381" y="-8987022"/>
            <a:ext cx="14083357" cy="12428563"/>
          </a:xfrm>
          <a:custGeom>
            <a:avLst/>
            <a:gdLst/>
            <a:ahLst/>
            <a:cxnLst/>
            <a:rect r="r" b="b" t="t" l="l"/>
            <a:pathLst>
              <a:path h="12428563" w="14083357">
                <a:moveTo>
                  <a:pt x="0" y="0"/>
                </a:moveTo>
                <a:lnTo>
                  <a:pt x="14083357" y="0"/>
                </a:lnTo>
                <a:lnTo>
                  <a:pt x="14083357" y="12428562"/>
                </a:lnTo>
                <a:lnTo>
                  <a:pt x="0" y="12428562"/>
                </a:lnTo>
                <a:lnTo>
                  <a:pt x="0" y="0"/>
                </a:lnTo>
                <a:close/>
              </a:path>
            </a:pathLst>
          </a:custGeom>
          <a:blipFill>
            <a:blip r:embed="rId3"/>
            <a:stretch>
              <a:fillRect l="0" t="0" r="0" b="0"/>
            </a:stretch>
          </a:blipFill>
        </p:spPr>
      </p:sp>
      <p:sp>
        <p:nvSpPr>
          <p:cNvPr name="Freeform 4" id="4"/>
          <p:cNvSpPr/>
          <p:nvPr/>
        </p:nvSpPr>
        <p:spPr>
          <a:xfrm flipH="false" flipV="false" rot="0">
            <a:off x="-153722" y="8583763"/>
            <a:ext cx="1662026" cy="2087019"/>
          </a:xfrm>
          <a:custGeom>
            <a:avLst/>
            <a:gdLst/>
            <a:ahLst/>
            <a:cxnLst/>
            <a:rect r="r" b="b" t="t" l="l"/>
            <a:pathLst>
              <a:path h="2087019" w="1662026">
                <a:moveTo>
                  <a:pt x="0" y="0"/>
                </a:moveTo>
                <a:lnTo>
                  <a:pt x="1662026" y="0"/>
                </a:lnTo>
                <a:lnTo>
                  <a:pt x="1662026" y="2087018"/>
                </a:lnTo>
                <a:lnTo>
                  <a:pt x="0" y="2087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263494">
            <a:off x="14772767" y="1973396"/>
            <a:ext cx="4973067" cy="2585995"/>
          </a:xfrm>
          <a:custGeom>
            <a:avLst/>
            <a:gdLst/>
            <a:ahLst/>
            <a:cxnLst/>
            <a:rect r="r" b="b" t="t" l="l"/>
            <a:pathLst>
              <a:path h="2585995" w="4973067">
                <a:moveTo>
                  <a:pt x="0" y="0"/>
                </a:moveTo>
                <a:lnTo>
                  <a:pt x="4973066" y="0"/>
                </a:lnTo>
                <a:lnTo>
                  <a:pt x="4973066" y="2585995"/>
                </a:lnTo>
                <a:lnTo>
                  <a:pt x="0" y="25859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8080019" y="9258300"/>
            <a:ext cx="11995660" cy="4093519"/>
          </a:xfrm>
          <a:custGeom>
            <a:avLst/>
            <a:gdLst/>
            <a:ahLst/>
            <a:cxnLst/>
            <a:rect r="r" b="b" t="t" l="l"/>
            <a:pathLst>
              <a:path h="4093519" w="11995660">
                <a:moveTo>
                  <a:pt x="0" y="0"/>
                </a:moveTo>
                <a:lnTo>
                  <a:pt x="11995659" y="0"/>
                </a:lnTo>
                <a:lnTo>
                  <a:pt x="11995659" y="4093519"/>
                </a:lnTo>
                <a:lnTo>
                  <a:pt x="0" y="4093519"/>
                </a:lnTo>
                <a:lnTo>
                  <a:pt x="0" y="0"/>
                </a:lnTo>
                <a:close/>
              </a:path>
            </a:pathLst>
          </a:custGeom>
          <a:blipFill>
            <a:blip r:embed="rId8"/>
            <a:stretch>
              <a:fillRect l="0" t="0" r="0" b="0"/>
            </a:stretch>
          </a:blipFill>
        </p:spPr>
      </p:sp>
      <p:sp>
        <p:nvSpPr>
          <p:cNvPr name="TextBox 7" id="7"/>
          <p:cNvSpPr txBox="true"/>
          <p:nvPr/>
        </p:nvSpPr>
        <p:spPr>
          <a:xfrm rot="0">
            <a:off x="3719032" y="1672678"/>
            <a:ext cx="10849937" cy="1078162"/>
          </a:xfrm>
          <a:prstGeom prst="rect">
            <a:avLst/>
          </a:prstGeom>
        </p:spPr>
        <p:txBody>
          <a:bodyPr anchor="t" rtlCol="false" tIns="0" lIns="0" bIns="0" rIns="0">
            <a:spAutoFit/>
          </a:bodyPr>
          <a:lstStyle/>
          <a:p>
            <a:pPr algn="ctr">
              <a:lnSpc>
                <a:spcPts val="8230"/>
              </a:lnSpc>
            </a:pPr>
            <a:r>
              <a:rPr lang="en-US" sz="7620" spc="411">
                <a:solidFill>
                  <a:srgbClr val="FFFFFF"/>
                </a:solidFill>
                <a:latin typeface="Montserrat Classic Bold"/>
              </a:rPr>
              <a:t>MEET THE GROUP</a:t>
            </a:r>
          </a:p>
        </p:txBody>
      </p:sp>
      <p:sp>
        <p:nvSpPr>
          <p:cNvPr name="TextBox 8" id="8"/>
          <p:cNvSpPr txBox="true"/>
          <p:nvPr/>
        </p:nvSpPr>
        <p:spPr>
          <a:xfrm rot="0">
            <a:off x="1285713" y="10148017"/>
            <a:ext cx="8700266" cy="429722"/>
          </a:xfrm>
          <a:prstGeom prst="rect">
            <a:avLst/>
          </a:prstGeom>
        </p:spPr>
        <p:txBody>
          <a:bodyPr anchor="t" rtlCol="false" tIns="0" lIns="0" bIns="0" rIns="0">
            <a:spAutoFit/>
          </a:bodyPr>
          <a:lstStyle/>
          <a:p>
            <a:pPr algn="ctr">
              <a:lnSpc>
                <a:spcPts val="3240"/>
              </a:lnSpc>
            </a:pPr>
          </a:p>
        </p:txBody>
      </p:sp>
      <p:grpSp>
        <p:nvGrpSpPr>
          <p:cNvPr name="Group 9" id="9"/>
          <p:cNvGrpSpPr/>
          <p:nvPr/>
        </p:nvGrpSpPr>
        <p:grpSpPr>
          <a:xfrm rot="0">
            <a:off x="4387642" y="4371030"/>
            <a:ext cx="7768369" cy="4887270"/>
            <a:chOff x="0" y="0"/>
            <a:chExt cx="10357825" cy="6516360"/>
          </a:xfrm>
        </p:grpSpPr>
        <p:sp>
          <p:nvSpPr>
            <p:cNvPr name="TextBox 10" id="10"/>
            <p:cNvSpPr txBox="true"/>
            <p:nvPr/>
          </p:nvSpPr>
          <p:spPr>
            <a:xfrm rot="0">
              <a:off x="0" y="85725"/>
              <a:ext cx="10357825" cy="5646208"/>
            </a:xfrm>
            <a:prstGeom prst="rect">
              <a:avLst/>
            </a:prstGeom>
          </p:spPr>
          <p:txBody>
            <a:bodyPr anchor="t" rtlCol="false" tIns="0" lIns="0" bIns="0" rIns="0">
              <a:spAutoFit/>
            </a:bodyPr>
            <a:lstStyle/>
            <a:p>
              <a:pPr algn="just">
                <a:lnSpc>
                  <a:spcPts val="10999"/>
                </a:lnSpc>
              </a:pPr>
              <a:r>
                <a:rPr lang="en-US" sz="9999" spc="249">
                  <a:solidFill>
                    <a:srgbClr val="FFFFFF"/>
                  </a:solidFill>
                  <a:latin typeface="Forum"/>
                </a:rPr>
                <a:t>Ambika </a:t>
              </a:r>
            </a:p>
            <a:p>
              <a:pPr algn="just">
                <a:lnSpc>
                  <a:spcPts val="10999"/>
                </a:lnSpc>
              </a:pPr>
              <a:r>
                <a:rPr lang="en-US" sz="9999" spc="249">
                  <a:solidFill>
                    <a:srgbClr val="FFFFFF"/>
                  </a:solidFill>
                  <a:latin typeface="Forum"/>
                </a:rPr>
                <a:t>Rahul Raj </a:t>
              </a:r>
            </a:p>
            <a:p>
              <a:pPr algn="just">
                <a:lnSpc>
                  <a:spcPts val="10999"/>
                </a:lnSpc>
              </a:pPr>
              <a:r>
                <a:rPr lang="en-US" sz="9999" spc="249">
                  <a:solidFill>
                    <a:srgbClr val="FFFFFF"/>
                  </a:solidFill>
                  <a:latin typeface="Forum"/>
                </a:rPr>
                <a:t>Raju kumar</a:t>
              </a:r>
            </a:p>
          </p:txBody>
        </p:sp>
        <p:sp>
          <p:nvSpPr>
            <p:cNvPr name="TextBox 11" id="11"/>
            <p:cNvSpPr txBox="true"/>
            <p:nvPr/>
          </p:nvSpPr>
          <p:spPr>
            <a:xfrm rot="0">
              <a:off x="701498" y="6013229"/>
              <a:ext cx="8954830" cy="503132"/>
            </a:xfrm>
            <a:prstGeom prst="rect">
              <a:avLst/>
            </a:prstGeom>
          </p:spPr>
          <p:txBody>
            <a:bodyPr anchor="t" rtlCol="false" tIns="0" lIns="0" bIns="0" rIns="0">
              <a:spAutoFit/>
            </a:bodyPr>
            <a:lstStyle/>
            <a:p>
              <a:pPr algn="ctr">
                <a:lnSpc>
                  <a:spcPts val="3220"/>
                </a:lnSpc>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2957" r="-15053" b="-71633"/>
            </a:stretch>
          </a:blipFill>
        </p:spPr>
      </p:sp>
      <p:sp>
        <p:nvSpPr>
          <p:cNvPr name="Freeform 3" id="3"/>
          <p:cNvSpPr/>
          <p:nvPr/>
        </p:nvSpPr>
        <p:spPr>
          <a:xfrm flipH="true" flipV="false" rot="0">
            <a:off x="13962790" y="6499201"/>
            <a:ext cx="4584605" cy="2759099"/>
          </a:xfrm>
          <a:custGeom>
            <a:avLst/>
            <a:gdLst/>
            <a:ahLst/>
            <a:cxnLst/>
            <a:rect r="r" b="b" t="t" l="l"/>
            <a:pathLst>
              <a:path h="2759099" w="4584605">
                <a:moveTo>
                  <a:pt x="4584605" y="0"/>
                </a:moveTo>
                <a:lnTo>
                  <a:pt x="0" y="0"/>
                </a:lnTo>
                <a:lnTo>
                  <a:pt x="0" y="2759099"/>
                </a:lnTo>
                <a:lnTo>
                  <a:pt x="4584605" y="2759099"/>
                </a:lnTo>
                <a:lnTo>
                  <a:pt x="458460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6554137" y="2694671"/>
            <a:ext cx="16230600" cy="4443127"/>
          </a:xfrm>
          <a:custGeom>
            <a:avLst/>
            <a:gdLst/>
            <a:ahLst/>
            <a:cxnLst/>
            <a:rect r="r" b="b" t="t" l="l"/>
            <a:pathLst>
              <a:path h="4443127" w="16230600">
                <a:moveTo>
                  <a:pt x="0" y="0"/>
                </a:moveTo>
                <a:lnTo>
                  <a:pt x="16230600" y="0"/>
                </a:lnTo>
                <a:lnTo>
                  <a:pt x="16230600" y="4443126"/>
                </a:lnTo>
                <a:lnTo>
                  <a:pt x="0" y="4443126"/>
                </a:lnTo>
                <a:lnTo>
                  <a:pt x="0" y="0"/>
                </a:lnTo>
                <a:close/>
              </a:path>
            </a:pathLst>
          </a:custGeom>
          <a:blipFill>
            <a:blip r:embed="rId5"/>
            <a:stretch>
              <a:fillRect l="0" t="0" r="0" b="0"/>
            </a:stretch>
          </a:blipFill>
        </p:spPr>
      </p:sp>
      <p:sp>
        <p:nvSpPr>
          <p:cNvPr name="TextBox 5" id="5"/>
          <p:cNvSpPr txBox="true"/>
          <p:nvPr/>
        </p:nvSpPr>
        <p:spPr>
          <a:xfrm rot="0">
            <a:off x="4393661" y="3725894"/>
            <a:ext cx="9500677" cy="1131570"/>
          </a:xfrm>
          <a:prstGeom prst="rect">
            <a:avLst/>
          </a:prstGeom>
        </p:spPr>
        <p:txBody>
          <a:bodyPr anchor="t" rtlCol="false" tIns="0" lIns="0" bIns="0" rIns="0">
            <a:spAutoFit/>
          </a:bodyPr>
          <a:lstStyle/>
          <a:p>
            <a:pPr algn="ctr">
              <a:lnSpc>
                <a:spcPts val="8640"/>
              </a:lnSpc>
            </a:pPr>
            <a:r>
              <a:rPr lang="en-US" sz="8000" spc="432">
                <a:solidFill>
                  <a:srgbClr val="FFFFFF"/>
                </a:solidFill>
                <a:latin typeface="Montserrat Classic Bold"/>
              </a:rPr>
              <a:t>THANK YOU</a:t>
            </a:r>
          </a:p>
        </p:txBody>
      </p:sp>
      <p:sp>
        <p:nvSpPr>
          <p:cNvPr name="Freeform 6" id="6"/>
          <p:cNvSpPr/>
          <p:nvPr/>
        </p:nvSpPr>
        <p:spPr>
          <a:xfrm flipH="false" flipV="false" rot="2541303">
            <a:off x="14400209" y="-2024147"/>
            <a:ext cx="6568857" cy="4926642"/>
          </a:xfrm>
          <a:custGeom>
            <a:avLst/>
            <a:gdLst/>
            <a:ahLst/>
            <a:cxnLst/>
            <a:rect r="r" b="b" t="t" l="l"/>
            <a:pathLst>
              <a:path h="4926642" w="6568857">
                <a:moveTo>
                  <a:pt x="0" y="0"/>
                </a:moveTo>
                <a:lnTo>
                  <a:pt x="6568856" y="0"/>
                </a:lnTo>
                <a:lnTo>
                  <a:pt x="6568856" y="4926642"/>
                </a:lnTo>
                <a:lnTo>
                  <a:pt x="0" y="4926642"/>
                </a:lnTo>
                <a:lnTo>
                  <a:pt x="0" y="0"/>
                </a:lnTo>
                <a:close/>
              </a:path>
            </a:pathLst>
          </a:custGeom>
          <a:blipFill>
            <a:blip r:embed="rId6"/>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2957" r="-15053" b="-71633"/>
            </a:stretch>
          </a:blipFill>
        </p:spPr>
      </p:sp>
      <p:sp>
        <p:nvSpPr>
          <p:cNvPr name="Freeform 3" id="3"/>
          <p:cNvSpPr/>
          <p:nvPr/>
        </p:nvSpPr>
        <p:spPr>
          <a:xfrm flipH="false" flipV="false" rot="0">
            <a:off x="3105258" y="2727096"/>
            <a:ext cx="11912606" cy="5981218"/>
          </a:xfrm>
          <a:custGeom>
            <a:avLst/>
            <a:gdLst/>
            <a:ahLst/>
            <a:cxnLst/>
            <a:rect r="r" b="b" t="t" l="l"/>
            <a:pathLst>
              <a:path h="5981218" w="11912606">
                <a:moveTo>
                  <a:pt x="0" y="0"/>
                </a:moveTo>
                <a:lnTo>
                  <a:pt x="11912607" y="0"/>
                </a:lnTo>
                <a:lnTo>
                  <a:pt x="11912607" y="5981218"/>
                </a:lnTo>
                <a:lnTo>
                  <a:pt x="0" y="5981218"/>
                </a:lnTo>
                <a:lnTo>
                  <a:pt x="0" y="0"/>
                </a:lnTo>
                <a:close/>
              </a:path>
            </a:pathLst>
          </a:custGeom>
          <a:blipFill>
            <a:blip r:embed="rId3"/>
            <a:stretch>
              <a:fillRect l="0" t="-29556" r="-1384" b="-48641"/>
            </a:stretch>
          </a:blipFill>
        </p:spPr>
      </p:sp>
      <p:sp>
        <p:nvSpPr>
          <p:cNvPr name="Freeform 4" id="4"/>
          <p:cNvSpPr/>
          <p:nvPr/>
        </p:nvSpPr>
        <p:spPr>
          <a:xfrm flipH="false" flipV="false" rot="0">
            <a:off x="14162786" y="7579314"/>
            <a:ext cx="2892290" cy="673115"/>
          </a:xfrm>
          <a:custGeom>
            <a:avLst/>
            <a:gdLst/>
            <a:ahLst/>
            <a:cxnLst/>
            <a:rect r="r" b="b" t="t" l="l"/>
            <a:pathLst>
              <a:path h="673115" w="2892290">
                <a:moveTo>
                  <a:pt x="0" y="0"/>
                </a:moveTo>
                <a:lnTo>
                  <a:pt x="2892290" y="0"/>
                </a:lnTo>
                <a:lnTo>
                  <a:pt x="2892290" y="673115"/>
                </a:lnTo>
                <a:lnTo>
                  <a:pt x="0" y="6731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97442" y="3220040"/>
            <a:ext cx="2276613" cy="529830"/>
          </a:xfrm>
          <a:custGeom>
            <a:avLst/>
            <a:gdLst/>
            <a:ahLst/>
            <a:cxnLst/>
            <a:rect r="r" b="b" t="t" l="l"/>
            <a:pathLst>
              <a:path h="529830" w="2276613">
                <a:moveTo>
                  <a:pt x="0" y="0"/>
                </a:moveTo>
                <a:lnTo>
                  <a:pt x="2276613" y="0"/>
                </a:lnTo>
                <a:lnTo>
                  <a:pt x="2276613" y="529830"/>
                </a:lnTo>
                <a:lnTo>
                  <a:pt x="0" y="5298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425053">
            <a:off x="578904" y="6605955"/>
            <a:ext cx="2246198" cy="1513742"/>
          </a:xfrm>
          <a:custGeom>
            <a:avLst/>
            <a:gdLst/>
            <a:ahLst/>
            <a:cxnLst/>
            <a:rect r="r" b="b" t="t" l="l"/>
            <a:pathLst>
              <a:path h="1513742" w="2246198">
                <a:moveTo>
                  <a:pt x="0" y="0"/>
                </a:moveTo>
                <a:lnTo>
                  <a:pt x="2246198" y="0"/>
                </a:lnTo>
                <a:lnTo>
                  <a:pt x="2246198" y="1513742"/>
                </a:lnTo>
                <a:lnTo>
                  <a:pt x="0" y="15137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3736730">
            <a:off x="15984387" y="2240764"/>
            <a:ext cx="3196273" cy="4114800"/>
          </a:xfrm>
          <a:custGeom>
            <a:avLst/>
            <a:gdLst/>
            <a:ahLst/>
            <a:cxnLst/>
            <a:rect r="r" b="b" t="t" l="l"/>
            <a:pathLst>
              <a:path h="4114800" w="3196273">
                <a:moveTo>
                  <a:pt x="0" y="0"/>
                </a:moveTo>
                <a:lnTo>
                  <a:pt x="3196273" y="0"/>
                </a:lnTo>
                <a:lnTo>
                  <a:pt x="3196273"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3448865" y="1272736"/>
            <a:ext cx="11390270" cy="1025750"/>
          </a:xfrm>
          <a:prstGeom prst="rect">
            <a:avLst/>
          </a:prstGeom>
        </p:spPr>
        <p:txBody>
          <a:bodyPr anchor="t" rtlCol="false" tIns="0" lIns="0" bIns="0" rIns="0">
            <a:spAutoFit/>
          </a:bodyPr>
          <a:lstStyle/>
          <a:p>
            <a:pPr algn="ctr">
              <a:lnSpc>
                <a:spcPts val="7890"/>
              </a:lnSpc>
            </a:pPr>
            <a:r>
              <a:rPr lang="en-US" sz="7306">
                <a:solidFill>
                  <a:srgbClr val="FFFFFF"/>
                </a:solidFill>
                <a:latin typeface="Montserrat Classic Bold"/>
              </a:rPr>
              <a:t>PROJECT OVERVIEW</a:t>
            </a:r>
          </a:p>
        </p:txBody>
      </p:sp>
      <p:sp>
        <p:nvSpPr>
          <p:cNvPr name="TextBox 9" id="9"/>
          <p:cNvSpPr txBox="true"/>
          <p:nvPr/>
        </p:nvSpPr>
        <p:spPr>
          <a:xfrm rot="0">
            <a:off x="3807430" y="3467265"/>
            <a:ext cx="10876955" cy="941070"/>
          </a:xfrm>
          <a:prstGeom prst="rect">
            <a:avLst/>
          </a:prstGeom>
        </p:spPr>
        <p:txBody>
          <a:bodyPr anchor="t" rtlCol="false" tIns="0" lIns="0" bIns="0" rIns="0">
            <a:spAutoFit/>
          </a:bodyPr>
          <a:lstStyle/>
          <a:p>
            <a:pPr marL="582930" indent="-291465" lvl="1">
              <a:lnSpc>
                <a:spcPts val="3779"/>
              </a:lnSpc>
              <a:buFont typeface="Arial"/>
              <a:buChar char="•"/>
            </a:pPr>
            <a:r>
              <a:rPr lang="en-US" sz="2700">
                <a:solidFill>
                  <a:srgbClr val="000000"/>
                </a:solidFill>
                <a:latin typeface="Lato"/>
              </a:rPr>
              <a:t>Aim to develop a real-time health monitoring and location tracking system for soldiers in battlefield scenarios.</a:t>
            </a:r>
          </a:p>
        </p:txBody>
      </p:sp>
      <p:sp>
        <p:nvSpPr>
          <p:cNvPr name="TextBox 10" id="10"/>
          <p:cNvSpPr txBox="true"/>
          <p:nvPr/>
        </p:nvSpPr>
        <p:spPr>
          <a:xfrm rot="0">
            <a:off x="3807430" y="5156601"/>
            <a:ext cx="11210435" cy="941070"/>
          </a:xfrm>
          <a:prstGeom prst="rect">
            <a:avLst/>
          </a:prstGeom>
        </p:spPr>
        <p:txBody>
          <a:bodyPr anchor="t" rtlCol="false" tIns="0" lIns="0" bIns="0" rIns="0">
            <a:spAutoFit/>
          </a:bodyPr>
          <a:lstStyle/>
          <a:p>
            <a:pPr marL="582930" indent="-291465" lvl="1">
              <a:lnSpc>
                <a:spcPts val="3779"/>
              </a:lnSpc>
              <a:buFont typeface="Arial"/>
              <a:buChar char="•"/>
            </a:pPr>
            <a:r>
              <a:rPr lang="en-US" sz="2700">
                <a:solidFill>
                  <a:srgbClr val="000000"/>
                </a:solidFill>
                <a:latin typeface="Lato"/>
              </a:rPr>
              <a:t>Hardware overview, including Arduino MEGA, various sensors (heart rate, temperature, etc.), GPS module, ZigBee, LoRaWAN, and more.</a:t>
            </a:r>
          </a:p>
        </p:txBody>
      </p:sp>
      <p:sp>
        <p:nvSpPr>
          <p:cNvPr name="TextBox 11" id="11"/>
          <p:cNvSpPr txBox="true"/>
          <p:nvPr/>
        </p:nvSpPr>
        <p:spPr>
          <a:xfrm rot="0">
            <a:off x="3807430" y="6654761"/>
            <a:ext cx="11210435" cy="2369820"/>
          </a:xfrm>
          <a:prstGeom prst="rect">
            <a:avLst/>
          </a:prstGeom>
        </p:spPr>
        <p:txBody>
          <a:bodyPr anchor="t" rtlCol="false" tIns="0" lIns="0" bIns="0" rIns="0">
            <a:spAutoFit/>
          </a:bodyPr>
          <a:lstStyle/>
          <a:p>
            <a:pPr marL="582930" indent="-291465" lvl="1">
              <a:lnSpc>
                <a:spcPts val="3779"/>
              </a:lnSpc>
              <a:buFont typeface="Arial"/>
              <a:buChar char="•"/>
            </a:pPr>
            <a:r>
              <a:rPr lang="en-US" sz="2700">
                <a:solidFill>
                  <a:srgbClr val="000000"/>
                </a:solidFill>
                <a:latin typeface="Lato"/>
              </a:rPr>
              <a:t>Enhanced safety for soldiers through continuous health monitoring.</a:t>
            </a:r>
          </a:p>
          <a:p>
            <a:pPr>
              <a:lnSpc>
                <a:spcPts val="3779"/>
              </a:lnSpc>
            </a:pPr>
          </a:p>
          <a:p>
            <a:pPr marL="582930" indent="-291465" lvl="1">
              <a:lnSpc>
                <a:spcPts val="3779"/>
              </a:lnSpc>
              <a:buFont typeface="Arial"/>
              <a:buChar char="•"/>
            </a:pPr>
            <a:r>
              <a:rPr lang="en-US" sz="2700">
                <a:solidFill>
                  <a:srgbClr val="000000"/>
                </a:solidFill>
                <a:latin typeface="Lato"/>
              </a:rPr>
              <a:t>Improved communication and coordination between soldiers and control units.</a:t>
            </a:r>
          </a:p>
          <a:p>
            <a:pPr>
              <a:lnSpc>
                <a:spcPts val="3779"/>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2957" r="-15053" b="-71633"/>
            </a:stretch>
          </a:blipFill>
        </p:spPr>
      </p:sp>
      <p:sp>
        <p:nvSpPr>
          <p:cNvPr name="Freeform 3" id="3"/>
          <p:cNvSpPr/>
          <p:nvPr/>
        </p:nvSpPr>
        <p:spPr>
          <a:xfrm flipH="false" flipV="false" rot="0">
            <a:off x="2710956" y="1341260"/>
            <a:ext cx="13289873" cy="7375880"/>
          </a:xfrm>
          <a:custGeom>
            <a:avLst/>
            <a:gdLst/>
            <a:ahLst/>
            <a:cxnLst/>
            <a:rect r="r" b="b" t="t" l="l"/>
            <a:pathLst>
              <a:path h="7375880" w="13289873">
                <a:moveTo>
                  <a:pt x="0" y="0"/>
                </a:moveTo>
                <a:lnTo>
                  <a:pt x="13289873" y="0"/>
                </a:lnTo>
                <a:lnTo>
                  <a:pt x="13289873" y="7375880"/>
                </a:lnTo>
                <a:lnTo>
                  <a:pt x="0" y="73758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85461">
            <a:off x="15081452" y="919540"/>
            <a:ext cx="4355697" cy="768187"/>
          </a:xfrm>
          <a:custGeom>
            <a:avLst/>
            <a:gdLst/>
            <a:ahLst/>
            <a:cxnLst/>
            <a:rect r="r" b="b" t="t" l="l"/>
            <a:pathLst>
              <a:path h="768187" w="4355697">
                <a:moveTo>
                  <a:pt x="0" y="0"/>
                </a:moveTo>
                <a:lnTo>
                  <a:pt x="4355696" y="0"/>
                </a:lnTo>
                <a:lnTo>
                  <a:pt x="4355696" y="768187"/>
                </a:lnTo>
                <a:lnTo>
                  <a:pt x="0" y="7681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467984">
            <a:off x="-467927" y="6944082"/>
            <a:ext cx="2263580" cy="2441116"/>
          </a:xfrm>
          <a:custGeom>
            <a:avLst/>
            <a:gdLst/>
            <a:ahLst/>
            <a:cxnLst/>
            <a:rect r="r" b="b" t="t" l="l"/>
            <a:pathLst>
              <a:path h="2441116" w="2263580">
                <a:moveTo>
                  <a:pt x="0" y="0"/>
                </a:moveTo>
                <a:lnTo>
                  <a:pt x="2263580" y="0"/>
                </a:lnTo>
                <a:lnTo>
                  <a:pt x="2263580" y="2441116"/>
                </a:lnTo>
                <a:lnTo>
                  <a:pt x="0" y="24411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4460009" y="3165051"/>
            <a:ext cx="9367983" cy="715373"/>
          </a:xfrm>
          <a:custGeom>
            <a:avLst/>
            <a:gdLst/>
            <a:ahLst/>
            <a:cxnLst/>
            <a:rect r="r" b="b" t="t" l="l"/>
            <a:pathLst>
              <a:path h="715373" w="9367983">
                <a:moveTo>
                  <a:pt x="0" y="0"/>
                </a:moveTo>
                <a:lnTo>
                  <a:pt x="9367982" y="0"/>
                </a:lnTo>
                <a:lnTo>
                  <a:pt x="9367982" y="715373"/>
                </a:lnTo>
                <a:lnTo>
                  <a:pt x="0" y="71537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4056394" y="4204578"/>
            <a:ext cx="10598997" cy="4105275"/>
          </a:xfrm>
          <a:prstGeom prst="rect">
            <a:avLst/>
          </a:prstGeom>
        </p:spPr>
        <p:txBody>
          <a:bodyPr anchor="t" rtlCol="false" tIns="0" lIns="0" bIns="0" rIns="0">
            <a:spAutoFit/>
          </a:bodyPr>
          <a:lstStyle/>
          <a:p>
            <a:pPr>
              <a:lnSpc>
                <a:spcPts val="3240"/>
              </a:lnSpc>
            </a:pPr>
            <a:r>
              <a:rPr lang="en-US" sz="2700">
                <a:solidFill>
                  <a:srgbClr val="000000"/>
                </a:solidFill>
                <a:latin typeface="Lato"/>
              </a:rPr>
              <a:t>The goal of this project is to develop an integrated health monitoring and location tracking system for soldiers, utilizing  biomedical sensors, GPS technology, and advanced communication modules. By seamlessly collecting and analyzing real-time health data, the system aims to enhance the safety of soldiers in battlefield scenarios. The incorporation of machine learning algorithms further enables insightful data clustering, aiding control units in timely decision-making. Ultimately, the project seeks to provide a robust, lightweight solution for improving the overall coordination and responsiveness of military operations.</a:t>
            </a:r>
          </a:p>
        </p:txBody>
      </p:sp>
      <p:sp>
        <p:nvSpPr>
          <p:cNvPr name="TextBox 8" id="8"/>
          <p:cNvSpPr txBox="true"/>
          <p:nvPr/>
        </p:nvSpPr>
        <p:spPr>
          <a:xfrm rot="0">
            <a:off x="3347748" y="2802263"/>
            <a:ext cx="11592504" cy="1078162"/>
          </a:xfrm>
          <a:prstGeom prst="rect">
            <a:avLst/>
          </a:prstGeom>
        </p:spPr>
        <p:txBody>
          <a:bodyPr anchor="t" rtlCol="false" tIns="0" lIns="0" bIns="0" rIns="0">
            <a:spAutoFit/>
          </a:bodyPr>
          <a:lstStyle/>
          <a:p>
            <a:pPr algn="ctr">
              <a:lnSpc>
                <a:spcPts val="8230"/>
              </a:lnSpc>
            </a:pPr>
            <a:r>
              <a:rPr lang="en-US" sz="7620" spc="411">
                <a:solidFill>
                  <a:srgbClr val="000000"/>
                </a:solidFill>
                <a:latin typeface="Montserrat Classic Bold"/>
              </a:rPr>
              <a:t>PROJECT GOALS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2957" r="-15053" b="-71633"/>
            </a:stretch>
          </a:blipFill>
        </p:spPr>
      </p:sp>
      <p:sp>
        <p:nvSpPr>
          <p:cNvPr name="Freeform 3" id="3"/>
          <p:cNvSpPr/>
          <p:nvPr/>
        </p:nvSpPr>
        <p:spPr>
          <a:xfrm flipH="false" flipV="false" rot="-2205883">
            <a:off x="177547" y="8080601"/>
            <a:ext cx="2045134" cy="2045134"/>
          </a:xfrm>
          <a:custGeom>
            <a:avLst/>
            <a:gdLst/>
            <a:ahLst/>
            <a:cxnLst/>
            <a:rect r="r" b="b" t="t" l="l"/>
            <a:pathLst>
              <a:path h="2045134" w="2045134">
                <a:moveTo>
                  <a:pt x="0" y="0"/>
                </a:moveTo>
                <a:lnTo>
                  <a:pt x="2045134" y="0"/>
                </a:lnTo>
                <a:lnTo>
                  <a:pt x="2045134" y="2045134"/>
                </a:lnTo>
                <a:lnTo>
                  <a:pt x="0" y="20451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aphicFrame>
        <p:nvGraphicFramePr>
          <p:cNvPr name="Table 4" id="4"/>
          <p:cNvGraphicFramePr>
            <a:graphicFrameLocks noGrp="true"/>
          </p:cNvGraphicFramePr>
          <p:nvPr/>
        </p:nvGraphicFramePr>
        <p:xfrm>
          <a:off x="769788" y="2100972"/>
          <a:ext cx="16170584" cy="6414089"/>
        </p:xfrm>
        <a:graphic>
          <a:graphicData uri="http://schemas.openxmlformats.org/drawingml/2006/table">
            <a:tbl>
              <a:tblPr/>
              <a:tblGrid>
                <a:gridCol w="3201798"/>
                <a:gridCol w="3022936"/>
                <a:gridCol w="3143472"/>
                <a:gridCol w="3532085"/>
                <a:gridCol w="3270293"/>
              </a:tblGrid>
              <a:tr h="1150389">
                <a:tc>
                  <a:txBody>
                    <a:bodyPr anchor="t" rtlCol="false"/>
                    <a:lstStyle/>
                    <a:p>
                      <a:pPr algn="ctr">
                        <a:lnSpc>
                          <a:spcPts val="2100"/>
                        </a:lnSpc>
                        <a:defRPr/>
                      </a:pPr>
                      <a:endParaRPr lang="en-US" sz="1100"/>
                    </a:p>
                  </a:txBody>
                  <a:tcPr marL="95250" marR="95250" marT="95250" marB="9525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BD59"/>
                    </a:solidFill>
                  </a:tcPr>
                </a:tc>
                <a:tc>
                  <a:txBody>
                    <a:bodyPr anchor="t" rtlCol="false"/>
                    <a:lstStyle/>
                    <a:p>
                      <a:pPr algn="ctr">
                        <a:lnSpc>
                          <a:spcPts val="4200"/>
                        </a:lnSpc>
                        <a:defRPr/>
                      </a:pPr>
                      <a:r>
                        <a:rPr lang="en-US" sz="3000">
                          <a:solidFill>
                            <a:srgbClr val="000000"/>
                          </a:solidFill>
                          <a:latin typeface="Montserrat Classic Bold"/>
                        </a:rPr>
                        <a:t>WEEK 1-2</a:t>
                      </a:r>
                      <a:endParaRPr lang="en-US" sz="1100"/>
                    </a:p>
                  </a:txBody>
                  <a:tcPr marL="95250" marR="95250" marT="95250" marB="9525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BD59"/>
                    </a:solidFill>
                  </a:tcPr>
                </a:tc>
                <a:tc>
                  <a:txBody>
                    <a:bodyPr anchor="t" rtlCol="false"/>
                    <a:lstStyle/>
                    <a:p>
                      <a:pPr algn="ctr">
                        <a:lnSpc>
                          <a:spcPts val="4200"/>
                        </a:lnSpc>
                        <a:defRPr/>
                      </a:pPr>
                      <a:r>
                        <a:rPr lang="en-US" sz="3000">
                          <a:solidFill>
                            <a:srgbClr val="000000"/>
                          </a:solidFill>
                          <a:latin typeface="Montserrat Classic Bold"/>
                        </a:rPr>
                        <a:t>WEEK 3-5</a:t>
                      </a:r>
                      <a:endParaRPr lang="en-US" sz="1100"/>
                    </a:p>
                  </a:txBody>
                  <a:tcPr marL="95250" marR="95250" marT="95250" marB="9525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BD59"/>
                    </a:solidFill>
                  </a:tcPr>
                </a:tc>
                <a:tc>
                  <a:txBody>
                    <a:bodyPr anchor="t" rtlCol="false"/>
                    <a:lstStyle/>
                    <a:p>
                      <a:pPr algn="ctr">
                        <a:lnSpc>
                          <a:spcPts val="4200"/>
                        </a:lnSpc>
                        <a:defRPr/>
                      </a:pPr>
                      <a:r>
                        <a:rPr lang="en-US" sz="3000">
                          <a:solidFill>
                            <a:srgbClr val="000000"/>
                          </a:solidFill>
                          <a:latin typeface="Montserrat Classic Bold"/>
                        </a:rPr>
                        <a:t>WEEK 6-9</a:t>
                      </a:r>
                      <a:endParaRPr lang="en-US" sz="1100"/>
                    </a:p>
                  </a:txBody>
                  <a:tcPr marL="95250" marR="95250" marT="95250" marB="9525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BD59"/>
                    </a:solidFill>
                  </a:tcPr>
                </a:tc>
                <a:tc>
                  <a:txBody>
                    <a:bodyPr anchor="t" rtlCol="false"/>
                    <a:lstStyle/>
                    <a:p>
                      <a:pPr algn="ctr">
                        <a:lnSpc>
                          <a:spcPts val="4200"/>
                        </a:lnSpc>
                        <a:defRPr/>
                      </a:pPr>
                      <a:r>
                        <a:rPr lang="en-US" sz="3000">
                          <a:solidFill>
                            <a:srgbClr val="000000"/>
                          </a:solidFill>
                          <a:latin typeface="Montserrat Classic Bold"/>
                        </a:rPr>
                        <a:t>WEEK 10-12+</a:t>
                      </a:r>
                      <a:endParaRPr lang="en-US" sz="1100"/>
                    </a:p>
                  </a:txBody>
                  <a:tcPr marL="95250" marR="95250" marT="95250" marB="9525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BD59"/>
                    </a:solidFill>
                  </a:tcPr>
                </a:tc>
              </a:tr>
              <a:tr h="1056728">
                <a:tc>
                  <a:txBody>
                    <a:bodyPr anchor="t" rtlCol="false"/>
                    <a:lstStyle/>
                    <a:p>
                      <a:pPr algn="ctr">
                        <a:lnSpc>
                          <a:spcPts val="4900"/>
                        </a:lnSpc>
                        <a:defRPr/>
                      </a:pPr>
                      <a:r>
                        <a:rPr lang="en-US" sz="3500">
                          <a:solidFill>
                            <a:srgbClr val="000000"/>
                          </a:solidFill>
                          <a:latin typeface="Montserrat Classic"/>
                        </a:rPr>
                        <a:t>TASK NAME</a:t>
                      </a:r>
                      <a:endParaRPr lang="en-US" sz="1100"/>
                    </a:p>
                  </a:txBody>
                  <a:tcPr marL="95250" marR="95250" marT="95250" marB="9525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0E0BB"/>
                    </a:solidFill>
                  </a:tcPr>
                </a:tc>
                <a:tc>
                  <a:txBody>
                    <a:bodyPr anchor="t" rtlCol="false"/>
                    <a:lstStyle/>
                    <a:p>
                      <a:pPr algn="ctr">
                        <a:lnSpc>
                          <a:spcPts val="3219"/>
                        </a:lnSpc>
                        <a:defRPr/>
                      </a:pPr>
                      <a:r>
                        <a:rPr lang="en-US" sz="2299">
                          <a:solidFill>
                            <a:srgbClr val="000000"/>
                          </a:solidFill>
                          <a:latin typeface="Lazydog"/>
                        </a:rPr>
                        <a:t>project scope</a:t>
                      </a:r>
                      <a:endParaRPr lang="en-US" sz="1100"/>
                    </a:p>
                  </a:txBody>
                  <a:tcPr marL="95250" marR="95250" marT="95250" marB="9525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220"/>
                        </a:lnSpc>
                        <a:defRPr/>
                      </a:pPr>
                      <a:r>
                        <a:rPr lang="en-US" sz="2300">
                          <a:solidFill>
                            <a:srgbClr val="000000"/>
                          </a:solidFill>
                          <a:latin typeface="Lazydog"/>
                        </a:rPr>
                        <a:t>Begin research on mL algorithms</a:t>
                      </a:r>
                      <a:endParaRPr lang="en-US" sz="1100"/>
                    </a:p>
                  </a:txBody>
                  <a:tcPr marL="95250" marR="95250" marT="95250" marB="9525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just">
                        <a:lnSpc>
                          <a:spcPts val="3220"/>
                        </a:lnSpc>
                        <a:defRPr/>
                      </a:pPr>
                      <a:r>
                        <a:rPr lang="en-US" sz="2300">
                          <a:solidFill>
                            <a:srgbClr val="000000"/>
                          </a:solidFill>
                          <a:latin typeface="Lazydog"/>
                        </a:rPr>
                        <a:t>initial prototype</a:t>
                      </a:r>
                      <a:endParaRPr lang="en-US" sz="1100"/>
                    </a:p>
                  </a:txBody>
                  <a:tcPr marL="95250" marR="95250" marT="95250" marB="9525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219"/>
                        </a:lnSpc>
                        <a:defRPr/>
                      </a:pPr>
                      <a:r>
                        <a:rPr lang="en-US" sz="2299">
                          <a:solidFill>
                            <a:srgbClr val="000000"/>
                          </a:solidFill>
                          <a:latin typeface="Lazydog"/>
                        </a:rPr>
                        <a:t>Implement ZigBee with  GPS module</a:t>
                      </a:r>
                      <a:endParaRPr lang="en-US" sz="1100"/>
                    </a:p>
                  </a:txBody>
                  <a:tcPr marL="95250" marR="95250" marT="95250" marB="9525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r h="2312838">
                <a:tc>
                  <a:txBody>
                    <a:bodyPr anchor="t" rtlCol="false"/>
                    <a:lstStyle/>
                    <a:p>
                      <a:pPr algn="ctr">
                        <a:lnSpc>
                          <a:spcPts val="4900"/>
                        </a:lnSpc>
                        <a:defRPr/>
                      </a:pPr>
                      <a:r>
                        <a:rPr lang="en-US" sz="3500">
                          <a:solidFill>
                            <a:srgbClr val="000000"/>
                          </a:solidFill>
                          <a:latin typeface="Montserrat Classic"/>
                        </a:rPr>
                        <a:t>TASK NAME </a:t>
                      </a:r>
                      <a:endParaRPr lang="en-US" sz="1100"/>
                    </a:p>
                  </a:txBody>
                  <a:tcPr marL="95250" marR="95250" marT="95250" marB="9525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0E0BB"/>
                    </a:solidFill>
                  </a:tcPr>
                </a:tc>
                <a:tc>
                  <a:txBody>
                    <a:bodyPr anchor="t" rtlCol="false"/>
                    <a:lstStyle/>
                    <a:p>
                      <a:pPr algn="ctr">
                        <a:lnSpc>
                          <a:spcPts val="3219"/>
                        </a:lnSpc>
                        <a:defRPr/>
                      </a:pPr>
                      <a:r>
                        <a:rPr lang="en-US" sz="2299">
                          <a:solidFill>
                            <a:srgbClr val="000000"/>
                          </a:solidFill>
                          <a:latin typeface="Lazydog"/>
                        </a:rPr>
                        <a:t>Research on Existing system</a:t>
                      </a:r>
                      <a:endParaRPr lang="en-US" sz="1100"/>
                    </a:p>
                  </a:txBody>
                  <a:tcPr marL="95250" marR="95250" marT="95250" marB="9525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l">
                        <a:lnSpc>
                          <a:spcPts val="3219"/>
                        </a:lnSpc>
                        <a:defRPr/>
                      </a:pPr>
                      <a:r>
                        <a:rPr lang="en-US" sz="2299">
                          <a:solidFill>
                            <a:srgbClr val="000000"/>
                          </a:solidFill>
                          <a:latin typeface="Lazydog"/>
                        </a:rPr>
                        <a:t>finalize hardware component</a:t>
                      </a:r>
                      <a:endParaRPr lang="en-US" sz="1100"/>
                    </a:p>
                  </a:txBody>
                  <a:tcPr marL="95250" marR="95250" marT="95250" marB="9525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220"/>
                        </a:lnSpc>
                        <a:defRPr/>
                      </a:pPr>
                      <a:r>
                        <a:rPr lang="en-US" sz="2300">
                          <a:solidFill>
                            <a:srgbClr val="000000"/>
                          </a:solidFill>
                          <a:latin typeface="Lazydog"/>
                        </a:rPr>
                        <a:t>Implement initial versions data collection for machine learning algorithm</a:t>
                      </a:r>
                      <a:endParaRPr lang="en-US" sz="1100"/>
                    </a:p>
                  </a:txBody>
                  <a:tcPr marL="95250" marR="95250" marT="95250" marB="9525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219"/>
                        </a:lnSpc>
                        <a:defRPr/>
                      </a:pPr>
                      <a:r>
                        <a:rPr lang="en-US" sz="2299">
                          <a:solidFill>
                            <a:srgbClr val="000000"/>
                          </a:solidFill>
                          <a:latin typeface="Lazydog Semi-Bold"/>
                        </a:rPr>
                        <a:t>Cloud Integration and Data Analysis</a:t>
                      </a:r>
                      <a:endParaRPr lang="en-US" sz="1100"/>
                    </a:p>
                  </a:txBody>
                  <a:tcPr marL="95250" marR="95250" marT="95250" marB="9525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r h="1894134">
                <a:tc>
                  <a:txBody>
                    <a:bodyPr anchor="t" rtlCol="false"/>
                    <a:lstStyle/>
                    <a:p>
                      <a:pPr algn="ctr">
                        <a:lnSpc>
                          <a:spcPts val="4900"/>
                        </a:lnSpc>
                        <a:defRPr/>
                      </a:pPr>
                      <a:r>
                        <a:rPr lang="en-US" sz="3500">
                          <a:solidFill>
                            <a:srgbClr val="000000"/>
                          </a:solidFill>
                          <a:latin typeface="Montserrat Classic"/>
                        </a:rPr>
                        <a:t>TASK NAME</a:t>
                      </a:r>
                      <a:endParaRPr lang="en-US" sz="1100"/>
                    </a:p>
                  </a:txBody>
                  <a:tcPr marL="95250" marR="95250" marT="95250" marB="9525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0E0BB"/>
                    </a:solidFill>
                  </a:tcPr>
                </a:tc>
                <a:tc>
                  <a:txBody>
                    <a:bodyPr anchor="t" rtlCol="false"/>
                    <a:lstStyle/>
                    <a:p>
                      <a:pPr algn="ctr">
                        <a:lnSpc>
                          <a:spcPts val="3219"/>
                        </a:lnSpc>
                        <a:defRPr/>
                      </a:pPr>
                      <a:r>
                        <a:rPr lang="en-US" sz="2299">
                          <a:solidFill>
                            <a:srgbClr val="000000"/>
                          </a:solidFill>
                          <a:latin typeface="Lazydog"/>
                        </a:rPr>
                        <a:t>Develop a detailed project plan</a:t>
                      </a:r>
                      <a:endParaRPr lang="en-US" sz="1100"/>
                    </a:p>
                  </a:txBody>
                  <a:tcPr marL="95250" marR="95250" marT="95250" marB="9525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219"/>
                        </a:lnSpc>
                        <a:defRPr/>
                      </a:pPr>
                      <a:r>
                        <a:rPr lang="en-US" sz="2299">
                          <a:solidFill>
                            <a:srgbClr val="000000"/>
                          </a:solidFill>
                          <a:latin typeface="Lazydog"/>
                        </a:rPr>
                        <a:t>plan for software development</a:t>
                      </a:r>
                      <a:r>
                        <a:rPr lang="en-US" sz="2299">
                          <a:solidFill>
                            <a:srgbClr val="000000"/>
                          </a:solidFill>
                          <a:latin typeface="Lazydog"/>
                        </a:rPr>
                        <a:t> </a:t>
                      </a:r>
                      <a:endParaRPr lang="en-US" sz="1100"/>
                    </a:p>
                    <a:p>
                      <a:pPr algn="ctr">
                        <a:lnSpc>
                          <a:spcPts val="3219"/>
                        </a:lnSpc>
                      </a:pPr>
                      <a:r>
                        <a:rPr lang="en-US" sz="2299">
                          <a:solidFill>
                            <a:srgbClr val="000000"/>
                          </a:solidFill>
                          <a:latin typeface="Lazydog"/>
                        </a:rPr>
                        <a:t> and integration</a:t>
                      </a:r>
                    </a:p>
                    <a:p>
                      <a:pPr algn="ctr">
                        <a:lnSpc>
                          <a:spcPts val="3219"/>
                        </a:lnSpc>
                      </a:pPr>
                    </a:p>
                  </a:txBody>
                  <a:tcPr marL="95250" marR="95250" marT="95250" marB="9525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219"/>
                        </a:lnSpc>
                        <a:defRPr/>
                      </a:pPr>
                      <a:r>
                        <a:rPr lang="en-US" sz="2299">
                          <a:solidFill>
                            <a:srgbClr val="000000"/>
                          </a:solidFill>
                          <a:latin typeface="Lazydog"/>
                        </a:rPr>
                        <a:t>Integrate biomedical sensors</a:t>
                      </a:r>
                      <a:endParaRPr lang="en-US" sz="1100"/>
                    </a:p>
                  </a:txBody>
                  <a:tcPr marL="95250" marR="95250" marT="95250" marB="9525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219"/>
                        </a:lnSpc>
                        <a:defRPr/>
                      </a:pPr>
                      <a:r>
                        <a:rPr lang="en-US" sz="2299">
                          <a:solidFill>
                            <a:srgbClr val="000000"/>
                          </a:solidFill>
                          <a:latin typeface="Lazydog"/>
                        </a:rPr>
                        <a:t>Documentation and Presentation Preparation and final testing </a:t>
                      </a:r>
                      <a:endParaRPr lang="en-US" sz="1100"/>
                    </a:p>
                  </a:txBody>
                  <a:tcPr marL="95250" marR="95250" marT="95250" marB="9525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bl>
          </a:graphicData>
        </a:graphic>
      </p:graphicFrame>
      <p:sp>
        <p:nvSpPr>
          <p:cNvPr name="Freeform 5" id="5"/>
          <p:cNvSpPr/>
          <p:nvPr/>
        </p:nvSpPr>
        <p:spPr>
          <a:xfrm flipH="false" flipV="false" rot="0">
            <a:off x="13472201" y="8855784"/>
            <a:ext cx="5685230" cy="1002668"/>
          </a:xfrm>
          <a:custGeom>
            <a:avLst/>
            <a:gdLst/>
            <a:ahLst/>
            <a:cxnLst/>
            <a:rect r="r" b="b" t="t" l="l"/>
            <a:pathLst>
              <a:path h="1002668" w="5685230">
                <a:moveTo>
                  <a:pt x="0" y="0"/>
                </a:moveTo>
                <a:lnTo>
                  <a:pt x="5685230" y="0"/>
                </a:lnTo>
                <a:lnTo>
                  <a:pt x="5685230" y="1002668"/>
                </a:lnTo>
                <a:lnTo>
                  <a:pt x="0" y="10026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0">
            <a:off x="-231102" y="1321630"/>
            <a:ext cx="3113669" cy="1222823"/>
          </a:xfrm>
          <a:custGeom>
            <a:avLst/>
            <a:gdLst/>
            <a:ahLst/>
            <a:cxnLst/>
            <a:rect r="r" b="b" t="t" l="l"/>
            <a:pathLst>
              <a:path h="1222823" w="3113669">
                <a:moveTo>
                  <a:pt x="3113669" y="0"/>
                </a:moveTo>
                <a:lnTo>
                  <a:pt x="0" y="0"/>
                </a:lnTo>
                <a:lnTo>
                  <a:pt x="0" y="1222823"/>
                </a:lnTo>
                <a:lnTo>
                  <a:pt x="3113669" y="1222823"/>
                </a:lnTo>
                <a:lnTo>
                  <a:pt x="3113669"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3172206">
            <a:off x="13446292" y="806238"/>
            <a:ext cx="11763227" cy="4499434"/>
          </a:xfrm>
          <a:custGeom>
            <a:avLst/>
            <a:gdLst/>
            <a:ahLst/>
            <a:cxnLst/>
            <a:rect r="r" b="b" t="t" l="l"/>
            <a:pathLst>
              <a:path h="4499434" w="11763227">
                <a:moveTo>
                  <a:pt x="0" y="0"/>
                </a:moveTo>
                <a:lnTo>
                  <a:pt x="11763227" y="0"/>
                </a:lnTo>
                <a:lnTo>
                  <a:pt x="11763227" y="4499434"/>
                </a:lnTo>
                <a:lnTo>
                  <a:pt x="0" y="4499434"/>
                </a:lnTo>
                <a:lnTo>
                  <a:pt x="0" y="0"/>
                </a:lnTo>
                <a:close/>
              </a:path>
            </a:pathLst>
          </a:custGeom>
          <a:blipFill>
            <a:blip r:embed="rId9"/>
            <a:stretch>
              <a:fillRect l="0" t="0" r="0" b="0"/>
            </a:stretch>
          </a:blipFill>
        </p:spPr>
      </p:sp>
      <p:sp>
        <p:nvSpPr>
          <p:cNvPr name="TextBox 8" id="8"/>
          <p:cNvSpPr txBox="true"/>
          <p:nvPr/>
        </p:nvSpPr>
        <p:spPr>
          <a:xfrm rot="0">
            <a:off x="3516028" y="361117"/>
            <a:ext cx="10678104" cy="1078162"/>
          </a:xfrm>
          <a:prstGeom prst="rect">
            <a:avLst/>
          </a:prstGeom>
        </p:spPr>
        <p:txBody>
          <a:bodyPr anchor="t" rtlCol="false" tIns="0" lIns="0" bIns="0" rIns="0">
            <a:spAutoFit/>
          </a:bodyPr>
          <a:lstStyle/>
          <a:p>
            <a:pPr algn="ctr">
              <a:lnSpc>
                <a:spcPts val="8230"/>
              </a:lnSpc>
            </a:pPr>
            <a:r>
              <a:rPr lang="en-US" sz="7620" spc="411">
                <a:solidFill>
                  <a:srgbClr val="FFFFFF"/>
                </a:solidFill>
                <a:latin typeface="Montserrat Classic Bold"/>
              </a:rPr>
              <a:t>PROJECT TIMELINE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2957" r="-15053" b="-71633"/>
            </a:stretch>
          </a:blipFill>
        </p:spPr>
      </p:sp>
      <p:sp>
        <p:nvSpPr>
          <p:cNvPr name="Freeform 3" id="3"/>
          <p:cNvSpPr/>
          <p:nvPr/>
        </p:nvSpPr>
        <p:spPr>
          <a:xfrm flipH="false" flipV="false" rot="-1397577">
            <a:off x="-3521445" y="-855582"/>
            <a:ext cx="8290354" cy="3098520"/>
          </a:xfrm>
          <a:custGeom>
            <a:avLst/>
            <a:gdLst/>
            <a:ahLst/>
            <a:cxnLst/>
            <a:rect r="r" b="b" t="t" l="l"/>
            <a:pathLst>
              <a:path h="3098520" w="8290354">
                <a:moveTo>
                  <a:pt x="0" y="0"/>
                </a:moveTo>
                <a:lnTo>
                  <a:pt x="8290354" y="0"/>
                </a:lnTo>
                <a:lnTo>
                  <a:pt x="8290354" y="3098520"/>
                </a:lnTo>
                <a:lnTo>
                  <a:pt x="0" y="3098520"/>
                </a:lnTo>
                <a:lnTo>
                  <a:pt x="0" y="0"/>
                </a:lnTo>
                <a:close/>
              </a:path>
            </a:pathLst>
          </a:custGeom>
          <a:blipFill>
            <a:blip r:embed="rId3"/>
            <a:stretch>
              <a:fillRect l="0" t="0" r="0" b="0"/>
            </a:stretch>
          </a:blipFill>
        </p:spPr>
      </p:sp>
      <p:sp>
        <p:nvSpPr>
          <p:cNvPr name="Freeform 4" id="4"/>
          <p:cNvSpPr/>
          <p:nvPr/>
        </p:nvSpPr>
        <p:spPr>
          <a:xfrm flipH="false" flipV="false" rot="0">
            <a:off x="-1190065" y="7778174"/>
            <a:ext cx="4144949" cy="3843498"/>
          </a:xfrm>
          <a:custGeom>
            <a:avLst/>
            <a:gdLst/>
            <a:ahLst/>
            <a:cxnLst/>
            <a:rect r="r" b="b" t="t" l="l"/>
            <a:pathLst>
              <a:path h="3843498" w="4144949">
                <a:moveTo>
                  <a:pt x="0" y="0"/>
                </a:moveTo>
                <a:lnTo>
                  <a:pt x="4144949" y="0"/>
                </a:lnTo>
                <a:lnTo>
                  <a:pt x="4144949" y="3843498"/>
                </a:lnTo>
                <a:lnTo>
                  <a:pt x="0" y="38434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556145" y="2982608"/>
            <a:ext cx="6083220" cy="5249129"/>
          </a:xfrm>
          <a:custGeom>
            <a:avLst/>
            <a:gdLst/>
            <a:ahLst/>
            <a:cxnLst/>
            <a:rect r="r" b="b" t="t" l="l"/>
            <a:pathLst>
              <a:path h="5249129" w="6083220">
                <a:moveTo>
                  <a:pt x="0" y="0"/>
                </a:moveTo>
                <a:lnTo>
                  <a:pt x="6083221" y="0"/>
                </a:lnTo>
                <a:lnTo>
                  <a:pt x="6083221" y="5249128"/>
                </a:lnTo>
                <a:lnTo>
                  <a:pt x="0" y="5249128"/>
                </a:lnTo>
                <a:lnTo>
                  <a:pt x="0" y="0"/>
                </a:lnTo>
                <a:close/>
              </a:path>
            </a:pathLst>
          </a:custGeom>
          <a:blipFill>
            <a:blip r:embed="rId6"/>
            <a:stretch>
              <a:fillRect l="0" t="-14152" r="0" b="-49649"/>
            </a:stretch>
          </a:blipFill>
        </p:spPr>
      </p:sp>
      <p:sp>
        <p:nvSpPr>
          <p:cNvPr name="Freeform 6" id="6"/>
          <p:cNvSpPr/>
          <p:nvPr/>
        </p:nvSpPr>
        <p:spPr>
          <a:xfrm flipH="false" flipV="false" rot="0">
            <a:off x="3035449" y="3667240"/>
            <a:ext cx="5246159" cy="400616"/>
          </a:xfrm>
          <a:custGeom>
            <a:avLst/>
            <a:gdLst/>
            <a:ahLst/>
            <a:cxnLst/>
            <a:rect r="r" b="b" t="t" l="l"/>
            <a:pathLst>
              <a:path h="400616" w="5246159">
                <a:moveTo>
                  <a:pt x="0" y="0"/>
                </a:moveTo>
                <a:lnTo>
                  <a:pt x="5246159" y="0"/>
                </a:lnTo>
                <a:lnTo>
                  <a:pt x="5246159" y="400615"/>
                </a:lnTo>
                <a:lnTo>
                  <a:pt x="0" y="40061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2913903" y="3659460"/>
            <a:ext cx="5367706" cy="505932"/>
          </a:xfrm>
          <a:prstGeom prst="rect">
            <a:avLst/>
          </a:prstGeom>
        </p:spPr>
        <p:txBody>
          <a:bodyPr anchor="t" rtlCol="false" tIns="0" lIns="0" bIns="0" rIns="0">
            <a:spAutoFit/>
          </a:bodyPr>
          <a:lstStyle/>
          <a:p>
            <a:pPr algn="ctr">
              <a:lnSpc>
                <a:spcPts val="3810"/>
              </a:lnSpc>
            </a:pPr>
            <a:r>
              <a:rPr lang="en-US" sz="3528" spc="190">
                <a:solidFill>
                  <a:srgbClr val="000000"/>
                </a:solidFill>
                <a:latin typeface="Montserrat Classic"/>
              </a:rPr>
              <a:t>GENERAL OVERVIEW</a:t>
            </a:r>
          </a:p>
        </p:txBody>
      </p:sp>
      <p:sp>
        <p:nvSpPr>
          <p:cNvPr name="TextBox 8" id="8"/>
          <p:cNvSpPr txBox="true"/>
          <p:nvPr/>
        </p:nvSpPr>
        <p:spPr>
          <a:xfrm rot="0">
            <a:off x="2775094" y="4423120"/>
            <a:ext cx="5864272" cy="3695700"/>
          </a:xfrm>
          <a:prstGeom prst="rect">
            <a:avLst/>
          </a:prstGeom>
        </p:spPr>
        <p:txBody>
          <a:bodyPr anchor="t" rtlCol="false" tIns="0" lIns="0" bIns="0" rIns="0">
            <a:spAutoFit/>
          </a:bodyPr>
          <a:lstStyle/>
          <a:p>
            <a:pPr marL="582930" indent="-291465" lvl="1">
              <a:lnSpc>
                <a:spcPts val="3240"/>
              </a:lnSpc>
              <a:buFont typeface="Arial"/>
              <a:buChar char="•"/>
            </a:pPr>
            <a:r>
              <a:rPr lang="en-US" sz="2700">
                <a:solidFill>
                  <a:srgbClr val="000000"/>
                </a:solidFill>
                <a:latin typeface="Lato"/>
              </a:rPr>
              <a:t>Improve coordination and responsiveness of army control units by minimizing search and rescue efforts.</a:t>
            </a:r>
          </a:p>
          <a:p>
            <a:pPr marL="582930" indent="-291465" lvl="1">
              <a:lnSpc>
                <a:spcPts val="3240"/>
              </a:lnSpc>
              <a:buFont typeface="Arial"/>
              <a:buChar char="•"/>
            </a:pPr>
            <a:r>
              <a:rPr lang="en-US" sz="2700">
                <a:solidFill>
                  <a:srgbClr val="000000"/>
                </a:solidFill>
                <a:latin typeface="Lato"/>
              </a:rPr>
              <a:t>Comprehensive system architecture designed to provide soldiers' real-time health status, location, and potential threats.</a:t>
            </a:r>
          </a:p>
          <a:p>
            <a:pPr>
              <a:lnSpc>
                <a:spcPts val="3240"/>
              </a:lnSpc>
            </a:pPr>
          </a:p>
        </p:txBody>
      </p:sp>
      <p:sp>
        <p:nvSpPr>
          <p:cNvPr name="Freeform 9" id="9"/>
          <p:cNvSpPr/>
          <p:nvPr/>
        </p:nvSpPr>
        <p:spPr>
          <a:xfrm flipH="false" flipV="false" rot="0">
            <a:off x="9646750" y="3373751"/>
            <a:ext cx="5543341" cy="5249129"/>
          </a:xfrm>
          <a:custGeom>
            <a:avLst/>
            <a:gdLst/>
            <a:ahLst/>
            <a:cxnLst/>
            <a:rect r="r" b="b" t="t" l="l"/>
            <a:pathLst>
              <a:path h="5249129" w="5543341">
                <a:moveTo>
                  <a:pt x="0" y="0"/>
                </a:moveTo>
                <a:lnTo>
                  <a:pt x="5543341" y="0"/>
                </a:lnTo>
                <a:lnTo>
                  <a:pt x="5543341" y="5249128"/>
                </a:lnTo>
                <a:lnTo>
                  <a:pt x="0" y="5249128"/>
                </a:lnTo>
                <a:lnTo>
                  <a:pt x="0" y="0"/>
                </a:lnTo>
                <a:close/>
              </a:path>
            </a:pathLst>
          </a:custGeom>
          <a:blipFill>
            <a:blip r:embed="rId6"/>
            <a:stretch>
              <a:fillRect l="0" t="-8458" r="0" b="-40806"/>
            </a:stretch>
          </a:blipFill>
        </p:spPr>
      </p:sp>
      <p:sp>
        <p:nvSpPr>
          <p:cNvPr name="Freeform 10" id="10"/>
          <p:cNvSpPr/>
          <p:nvPr/>
        </p:nvSpPr>
        <p:spPr>
          <a:xfrm flipH="false" flipV="false" rot="0">
            <a:off x="11001364" y="4137055"/>
            <a:ext cx="2834112" cy="216423"/>
          </a:xfrm>
          <a:custGeom>
            <a:avLst/>
            <a:gdLst/>
            <a:ahLst/>
            <a:cxnLst/>
            <a:rect r="r" b="b" t="t" l="l"/>
            <a:pathLst>
              <a:path h="216423" w="2834112">
                <a:moveTo>
                  <a:pt x="0" y="0"/>
                </a:moveTo>
                <a:lnTo>
                  <a:pt x="2834112" y="0"/>
                </a:lnTo>
                <a:lnTo>
                  <a:pt x="2834112" y="216423"/>
                </a:lnTo>
                <a:lnTo>
                  <a:pt x="0" y="21642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9734567" y="4016113"/>
            <a:ext cx="5367706" cy="502539"/>
          </a:xfrm>
          <a:prstGeom prst="rect">
            <a:avLst/>
          </a:prstGeom>
        </p:spPr>
        <p:txBody>
          <a:bodyPr anchor="t" rtlCol="false" tIns="0" lIns="0" bIns="0" rIns="0">
            <a:spAutoFit/>
          </a:bodyPr>
          <a:lstStyle/>
          <a:p>
            <a:pPr algn="ctr">
              <a:lnSpc>
                <a:spcPts val="3887"/>
              </a:lnSpc>
            </a:pPr>
            <a:r>
              <a:rPr lang="en-US" sz="3599" spc="194">
                <a:solidFill>
                  <a:srgbClr val="000000"/>
                </a:solidFill>
                <a:latin typeface="Montserrat Classic Bold"/>
              </a:rPr>
              <a:t>HISTORY</a:t>
            </a:r>
          </a:p>
        </p:txBody>
      </p:sp>
      <p:sp>
        <p:nvSpPr>
          <p:cNvPr name="TextBox 12" id="12"/>
          <p:cNvSpPr txBox="true"/>
          <p:nvPr/>
        </p:nvSpPr>
        <p:spPr>
          <a:xfrm rot="0">
            <a:off x="10065029" y="4716902"/>
            <a:ext cx="4949426" cy="3286125"/>
          </a:xfrm>
          <a:prstGeom prst="rect">
            <a:avLst/>
          </a:prstGeom>
        </p:spPr>
        <p:txBody>
          <a:bodyPr anchor="t" rtlCol="false" tIns="0" lIns="0" bIns="0" rIns="0">
            <a:spAutoFit/>
          </a:bodyPr>
          <a:lstStyle/>
          <a:p>
            <a:pPr>
              <a:lnSpc>
                <a:spcPts val="3240"/>
              </a:lnSpc>
            </a:pPr>
            <a:r>
              <a:rPr lang="en-US" sz="2700">
                <a:solidFill>
                  <a:srgbClr val="000000"/>
                </a:solidFill>
                <a:latin typeface="Lato"/>
              </a:rPr>
              <a:t>The historical context of health monitoring can be traced back to the development and popularization of wearable technology, which gained momentum in the late 20th century. Devices like heart rate monitors and many more</a:t>
            </a:r>
          </a:p>
        </p:txBody>
      </p:sp>
      <p:sp>
        <p:nvSpPr>
          <p:cNvPr name="Freeform 13" id="13"/>
          <p:cNvSpPr/>
          <p:nvPr/>
        </p:nvSpPr>
        <p:spPr>
          <a:xfrm flipH="false" flipV="false" rot="-4594749">
            <a:off x="14510886" y="1483351"/>
            <a:ext cx="3231848" cy="3672554"/>
          </a:xfrm>
          <a:custGeom>
            <a:avLst/>
            <a:gdLst/>
            <a:ahLst/>
            <a:cxnLst/>
            <a:rect r="r" b="b" t="t" l="l"/>
            <a:pathLst>
              <a:path h="3672554" w="3231848">
                <a:moveTo>
                  <a:pt x="0" y="0"/>
                </a:moveTo>
                <a:lnTo>
                  <a:pt x="3231848" y="0"/>
                </a:lnTo>
                <a:lnTo>
                  <a:pt x="3231848" y="3672555"/>
                </a:lnTo>
                <a:lnTo>
                  <a:pt x="0" y="367255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489361">
            <a:off x="13643088" y="7646892"/>
            <a:ext cx="2113099" cy="1951975"/>
          </a:xfrm>
          <a:custGeom>
            <a:avLst/>
            <a:gdLst/>
            <a:ahLst/>
            <a:cxnLst/>
            <a:rect r="r" b="b" t="t" l="l"/>
            <a:pathLst>
              <a:path h="1951975" w="2113099">
                <a:moveTo>
                  <a:pt x="0" y="0"/>
                </a:moveTo>
                <a:lnTo>
                  <a:pt x="2113099" y="0"/>
                </a:lnTo>
                <a:lnTo>
                  <a:pt x="2113099" y="1951975"/>
                </a:lnTo>
                <a:lnTo>
                  <a:pt x="0" y="1951975"/>
                </a:lnTo>
                <a:lnTo>
                  <a:pt x="0" y="0"/>
                </a:lnTo>
                <a:close/>
              </a:path>
            </a:pathLst>
          </a:custGeom>
          <a:blipFill>
            <a:blip r:embed="rId11"/>
            <a:stretch>
              <a:fillRect l="0" t="0" r="0" b="0"/>
            </a:stretch>
          </a:blipFill>
        </p:spPr>
      </p:sp>
      <p:sp>
        <p:nvSpPr>
          <p:cNvPr name="Freeform 15" id="15"/>
          <p:cNvSpPr/>
          <p:nvPr/>
        </p:nvSpPr>
        <p:spPr>
          <a:xfrm flipH="false" flipV="false" rot="-1270453">
            <a:off x="1795467" y="2814598"/>
            <a:ext cx="1959254" cy="596173"/>
          </a:xfrm>
          <a:custGeom>
            <a:avLst/>
            <a:gdLst/>
            <a:ahLst/>
            <a:cxnLst/>
            <a:rect r="r" b="b" t="t" l="l"/>
            <a:pathLst>
              <a:path h="596173" w="1959254">
                <a:moveTo>
                  <a:pt x="0" y="0"/>
                </a:moveTo>
                <a:lnTo>
                  <a:pt x="1959254" y="0"/>
                </a:lnTo>
                <a:lnTo>
                  <a:pt x="1959254" y="596173"/>
                </a:lnTo>
                <a:lnTo>
                  <a:pt x="0" y="596173"/>
                </a:lnTo>
                <a:lnTo>
                  <a:pt x="0" y="0"/>
                </a:lnTo>
                <a:close/>
              </a:path>
            </a:pathLst>
          </a:custGeom>
          <a:blipFill>
            <a:blip r:embed="rId12"/>
            <a:stretch>
              <a:fillRect l="0" t="0" r="0" b="0"/>
            </a:stretch>
          </a:blipFill>
        </p:spPr>
      </p:sp>
      <p:sp>
        <p:nvSpPr>
          <p:cNvPr name="TextBox 16" id="16"/>
          <p:cNvSpPr txBox="true"/>
          <p:nvPr/>
        </p:nvSpPr>
        <p:spPr>
          <a:xfrm rot="0">
            <a:off x="4060218" y="1397830"/>
            <a:ext cx="10167564" cy="1078162"/>
          </a:xfrm>
          <a:prstGeom prst="rect">
            <a:avLst/>
          </a:prstGeom>
        </p:spPr>
        <p:txBody>
          <a:bodyPr anchor="t" rtlCol="false" tIns="0" lIns="0" bIns="0" rIns="0">
            <a:spAutoFit/>
          </a:bodyPr>
          <a:lstStyle/>
          <a:p>
            <a:pPr algn="ctr">
              <a:lnSpc>
                <a:spcPts val="8230"/>
              </a:lnSpc>
            </a:pPr>
            <a:r>
              <a:rPr lang="en-US" sz="7620" spc="411">
                <a:solidFill>
                  <a:srgbClr val="FFFFFF"/>
                </a:solidFill>
                <a:latin typeface="Montserrat Classic Bold"/>
              </a:rPr>
              <a:t>BACKGROUND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2957" r="-15053" b="-71633"/>
            </a:stretch>
          </a:blipFill>
        </p:spPr>
      </p:sp>
      <p:sp>
        <p:nvSpPr>
          <p:cNvPr name="Freeform 3" id="3"/>
          <p:cNvSpPr/>
          <p:nvPr/>
        </p:nvSpPr>
        <p:spPr>
          <a:xfrm flipH="false" flipV="false" rot="0">
            <a:off x="1506830" y="3224637"/>
            <a:ext cx="3614490" cy="1465511"/>
          </a:xfrm>
          <a:custGeom>
            <a:avLst/>
            <a:gdLst/>
            <a:ahLst/>
            <a:cxnLst/>
            <a:rect r="r" b="b" t="t" l="l"/>
            <a:pathLst>
              <a:path h="1465511" w="3614490">
                <a:moveTo>
                  <a:pt x="0" y="0"/>
                </a:moveTo>
                <a:lnTo>
                  <a:pt x="3614490" y="0"/>
                </a:lnTo>
                <a:lnTo>
                  <a:pt x="3614490" y="1465511"/>
                </a:lnTo>
                <a:lnTo>
                  <a:pt x="0" y="14655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826628" y="3693550"/>
            <a:ext cx="2955844" cy="565785"/>
          </a:xfrm>
          <a:prstGeom prst="rect">
            <a:avLst/>
          </a:prstGeom>
        </p:spPr>
        <p:txBody>
          <a:bodyPr anchor="t" rtlCol="false" tIns="0" lIns="0" bIns="0" rIns="0">
            <a:spAutoFit/>
          </a:bodyPr>
          <a:lstStyle/>
          <a:p>
            <a:pPr algn="ctr">
              <a:lnSpc>
                <a:spcPts val="4319"/>
              </a:lnSpc>
            </a:pPr>
            <a:r>
              <a:rPr lang="en-US" sz="3999" spc="215">
                <a:solidFill>
                  <a:srgbClr val="F9D252"/>
                </a:solidFill>
                <a:latin typeface="Montserrat Classic Bold"/>
              </a:rPr>
              <a:t>STEP 1</a:t>
            </a:r>
          </a:p>
        </p:txBody>
      </p:sp>
      <p:sp>
        <p:nvSpPr>
          <p:cNvPr name="Freeform 5" id="5"/>
          <p:cNvSpPr/>
          <p:nvPr/>
        </p:nvSpPr>
        <p:spPr>
          <a:xfrm flipH="false" flipV="false" rot="1449806">
            <a:off x="13789251" y="-1177136"/>
            <a:ext cx="5863057" cy="4114800"/>
          </a:xfrm>
          <a:custGeom>
            <a:avLst/>
            <a:gdLst/>
            <a:ahLst/>
            <a:cxnLst/>
            <a:rect r="r" b="b" t="t" l="l"/>
            <a:pathLst>
              <a:path h="4114800" w="5863057">
                <a:moveTo>
                  <a:pt x="0" y="0"/>
                </a:moveTo>
                <a:lnTo>
                  <a:pt x="5863057" y="0"/>
                </a:lnTo>
                <a:lnTo>
                  <a:pt x="586305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028700" y="687941"/>
            <a:ext cx="2494611" cy="2190722"/>
          </a:xfrm>
          <a:custGeom>
            <a:avLst/>
            <a:gdLst/>
            <a:ahLst/>
            <a:cxnLst/>
            <a:rect r="r" b="b" t="t" l="l"/>
            <a:pathLst>
              <a:path h="2190722" w="2494611">
                <a:moveTo>
                  <a:pt x="0" y="0"/>
                </a:moveTo>
                <a:lnTo>
                  <a:pt x="2494611" y="0"/>
                </a:lnTo>
                <a:lnTo>
                  <a:pt x="2494611" y="2190722"/>
                </a:lnTo>
                <a:lnTo>
                  <a:pt x="0" y="21907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5164869" y="1550141"/>
            <a:ext cx="7958262" cy="1131570"/>
          </a:xfrm>
          <a:prstGeom prst="rect">
            <a:avLst/>
          </a:prstGeom>
        </p:spPr>
        <p:txBody>
          <a:bodyPr anchor="t" rtlCol="false" tIns="0" lIns="0" bIns="0" rIns="0">
            <a:spAutoFit/>
          </a:bodyPr>
          <a:lstStyle/>
          <a:p>
            <a:pPr algn="ctr">
              <a:lnSpc>
                <a:spcPts val="8640"/>
              </a:lnSpc>
            </a:pPr>
            <a:r>
              <a:rPr lang="en-US" sz="8000" spc="432">
                <a:solidFill>
                  <a:srgbClr val="FFFFFF"/>
                </a:solidFill>
                <a:latin typeface="Montserrat Classic Bold"/>
              </a:rPr>
              <a:t>PROCESS</a:t>
            </a:r>
          </a:p>
        </p:txBody>
      </p:sp>
      <p:sp>
        <p:nvSpPr>
          <p:cNvPr name="Freeform 8" id="8"/>
          <p:cNvSpPr/>
          <p:nvPr/>
        </p:nvSpPr>
        <p:spPr>
          <a:xfrm flipH="false" flipV="false" rot="0">
            <a:off x="12563949" y="3224637"/>
            <a:ext cx="3614490" cy="1465511"/>
          </a:xfrm>
          <a:custGeom>
            <a:avLst/>
            <a:gdLst/>
            <a:ahLst/>
            <a:cxnLst/>
            <a:rect r="r" b="b" t="t" l="l"/>
            <a:pathLst>
              <a:path h="1465511" w="3614490">
                <a:moveTo>
                  <a:pt x="0" y="0"/>
                </a:moveTo>
                <a:lnTo>
                  <a:pt x="3614490" y="0"/>
                </a:lnTo>
                <a:lnTo>
                  <a:pt x="3614490" y="1465511"/>
                </a:lnTo>
                <a:lnTo>
                  <a:pt x="0" y="14655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12836581" y="3661804"/>
            <a:ext cx="2892975" cy="565785"/>
          </a:xfrm>
          <a:prstGeom prst="rect">
            <a:avLst/>
          </a:prstGeom>
        </p:spPr>
        <p:txBody>
          <a:bodyPr anchor="t" rtlCol="false" tIns="0" lIns="0" bIns="0" rIns="0">
            <a:spAutoFit/>
          </a:bodyPr>
          <a:lstStyle/>
          <a:p>
            <a:pPr algn="ctr">
              <a:lnSpc>
                <a:spcPts val="4319"/>
              </a:lnSpc>
            </a:pPr>
            <a:r>
              <a:rPr lang="en-US" sz="3999" spc="215">
                <a:solidFill>
                  <a:srgbClr val="F9D252"/>
                </a:solidFill>
                <a:latin typeface="Montserrat Classic Bold"/>
              </a:rPr>
              <a:t>STEP 3</a:t>
            </a:r>
          </a:p>
        </p:txBody>
      </p:sp>
      <p:sp>
        <p:nvSpPr>
          <p:cNvPr name="Freeform 10" id="10"/>
          <p:cNvSpPr/>
          <p:nvPr/>
        </p:nvSpPr>
        <p:spPr>
          <a:xfrm flipH="false" flipV="false" rot="0">
            <a:off x="7338164" y="3224637"/>
            <a:ext cx="3614490" cy="1465511"/>
          </a:xfrm>
          <a:custGeom>
            <a:avLst/>
            <a:gdLst/>
            <a:ahLst/>
            <a:cxnLst/>
            <a:rect r="r" b="b" t="t" l="l"/>
            <a:pathLst>
              <a:path h="1465511" w="3614490">
                <a:moveTo>
                  <a:pt x="0" y="0"/>
                </a:moveTo>
                <a:lnTo>
                  <a:pt x="3614489" y="0"/>
                </a:lnTo>
                <a:lnTo>
                  <a:pt x="3614489" y="1465511"/>
                </a:lnTo>
                <a:lnTo>
                  <a:pt x="0" y="14655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7317543" y="3661804"/>
            <a:ext cx="3655731" cy="565785"/>
          </a:xfrm>
          <a:prstGeom prst="rect">
            <a:avLst/>
          </a:prstGeom>
        </p:spPr>
        <p:txBody>
          <a:bodyPr anchor="t" rtlCol="false" tIns="0" lIns="0" bIns="0" rIns="0">
            <a:spAutoFit/>
          </a:bodyPr>
          <a:lstStyle/>
          <a:p>
            <a:pPr algn="ctr">
              <a:lnSpc>
                <a:spcPts val="4319"/>
              </a:lnSpc>
            </a:pPr>
            <a:r>
              <a:rPr lang="en-US" sz="3999" spc="215">
                <a:solidFill>
                  <a:srgbClr val="F9D252"/>
                </a:solidFill>
                <a:latin typeface="Montserrat Classic Bold"/>
              </a:rPr>
              <a:t>STEP 2</a:t>
            </a:r>
          </a:p>
        </p:txBody>
      </p:sp>
      <p:sp>
        <p:nvSpPr>
          <p:cNvPr name="TextBox 12" id="12"/>
          <p:cNvSpPr txBox="true"/>
          <p:nvPr/>
        </p:nvSpPr>
        <p:spPr>
          <a:xfrm rot="0">
            <a:off x="678335" y="5223861"/>
            <a:ext cx="5851109" cy="3066859"/>
          </a:xfrm>
          <a:prstGeom prst="rect">
            <a:avLst/>
          </a:prstGeom>
        </p:spPr>
        <p:txBody>
          <a:bodyPr anchor="t" rtlCol="false" tIns="0" lIns="0" bIns="0" rIns="0">
            <a:spAutoFit/>
          </a:bodyPr>
          <a:lstStyle/>
          <a:p>
            <a:pPr>
              <a:lnSpc>
                <a:spcPts val="3240"/>
              </a:lnSpc>
            </a:pPr>
            <a:r>
              <a:rPr lang="en-US" sz="2700">
                <a:solidFill>
                  <a:srgbClr val="FFFFFF"/>
                </a:solidFill>
                <a:latin typeface="Lato Bold"/>
              </a:rPr>
              <a:t>System Development and Integration</a:t>
            </a:r>
          </a:p>
          <a:p>
            <a:pPr marL="582930" indent="-291465" lvl="1">
              <a:lnSpc>
                <a:spcPts val="4293"/>
              </a:lnSpc>
              <a:buFont typeface="Arial"/>
              <a:buChar char="•"/>
            </a:pPr>
            <a:r>
              <a:rPr lang="en-US" sz="2700">
                <a:solidFill>
                  <a:srgbClr val="FFFFFF"/>
                </a:solidFill>
                <a:latin typeface="Lato"/>
              </a:rPr>
              <a:t>Project Planning and Research</a:t>
            </a:r>
          </a:p>
          <a:p>
            <a:pPr marL="582930" indent="-291465" lvl="1">
              <a:lnSpc>
                <a:spcPts val="4293"/>
              </a:lnSpc>
              <a:buFont typeface="Arial"/>
              <a:buChar char="•"/>
            </a:pPr>
            <a:r>
              <a:rPr lang="en-US" sz="2700">
                <a:solidFill>
                  <a:srgbClr val="FFFFFF"/>
                </a:solidFill>
                <a:latin typeface="Lato"/>
              </a:rPr>
              <a:t>Hardware Integration and Prototyping</a:t>
            </a:r>
          </a:p>
          <a:p>
            <a:pPr marL="582930" indent="-291465" lvl="1">
              <a:lnSpc>
                <a:spcPts val="4293"/>
              </a:lnSpc>
              <a:buFont typeface="Arial"/>
              <a:buChar char="•"/>
            </a:pPr>
            <a:r>
              <a:rPr lang="en-US" sz="2700">
                <a:solidFill>
                  <a:srgbClr val="FFFFFF"/>
                </a:solidFill>
                <a:latin typeface="Lato"/>
              </a:rPr>
              <a:t>Sensor Integration and Data Transmission</a:t>
            </a:r>
          </a:p>
        </p:txBody>
      </p:sp>
      <p:sp>
        <p:nvSpPr>
          <p:cNvPr name="TextBox 13" id="13"/>
          <p:cNvSpPr txBox="true"/>
          <p:nvPr/>
        </p:nvSpPr>
        <p:spPr>
          <a:xfrm rot="0">
            <a:off x="7127922" y="5223861"/>
            <a:ext cx="5112003" cy="3001137"/>
          </a:xfrm>
          <a:prstGeom prst="rect">
            <a:avLst/>
          </a:prstGeom>
        </p:spPr>
        <p:txBody>
          <a:bodyPr anchor="t" rtlCol="false" tIns="0" lIns="0" bIns="0" rIns="0">
            <a:spAutoFit/>
          </a:bodyPr>
          <a:lstStyle/>
          <a:p>
            <a:pPr>
              <a:lnSpc>
                <a:spcPts val="3240"/>
              </a:lnSpc>
            </a:pPr>
            <a:r>
              <a:rPr lang="en-US" sz="2700">
                <a:solidFill>
                  <a:srgbClr val="FFFFFF"/>
                </a:solidFill>
                <a:latin typeface="Lato Bold"/>
              </a:rPr>
              <a:t>Machine Learning Algorithm Development</a:t>
            </a:r>
          </a:p>
          <a:p>
            <a:pPr marL="582930" indent="-291465" lvl="1">
              <a:lnSpc>
                <a:spcPts val="4427"/>
              </a:lnSpc>
              <a:buFont typeface="Arial"/>
              <a:buChar char="•"/>
            </a:pPr>
            <a:r>
              <a:rPr lang="en-US" sz="2700">
                <a:solidFill>
                  <a:srgbClr val="FFFFFF"/>
                </a:solidFill>
                <a:latin typeface="Lato Bold"/>
              </a:rPr>
              <a:t>Algorithm Research and Selection</a:t>
            </a:r>
          </a:p>
          <a:p>
            <a:pPr marL="582930" indent="-291465" lvl="1">
              <a:lnSpc>
                <a:spcPts val="4427"/>
              </a:lnSpc>
              <a:buFont typeface="Arial"/>
              <a:buChar char="•"/>
            </a:pPr>
            <a:r>
              <a:rPr lang="en-US" sz="2700">
                <a:solidFill>
                  <a:srgbClr val="FFFFFF"/>
                </a:solidFill>
                <a:latin typeface="Lato Bold"/>
              </a:rPr>
              <a:t>Algorithm Testing and Optimization</a:t>
            </a:r>
          </a:p>
        </p:txBody>
      </p:sp>
      <p:sp>
        <p:nvSpPr>
          <p:cNvPr name="TextBox 14" id="14"/>
          <p:cNvSpPr txBox="true"/>
          <p:nvPr/>
        </p:nvSpPr>
        <p:spPr>
          <a:xfrm rot="0">
            <a:off x="12838403" y="5223861"/>
            <a:ext cx="5251654" cy="4499039"/>
          </a:xfrm>
          <a:prstGeom prst="rect">
            <a:avLst/>
          </a:prstGeom>
        </p:spPr>
        <p:txBody>
          <a:bodyPr anchor="t" rtlCol="false" tIns="0" lIns="0" bIns="0" rIns="0">
            <a:spAutoFit/>
          </a:bodyPr>
          <a:lstStyle/>
          <a:p>
            <a:pPr>
              <a:lnSpc>
                <a:spcPts val="3240"/>
              </a:lnSpc>
            </a:pPr>
            <a:r>
              <a:rPr lang="en-US" sz="2700">
                <a:solidFill>
                  <a:srgbClr val="FFFFFF"/>
                </a:solidFill>
                <a:latin typeface="Lato Bold"/>
              </a:rPr>
              <a:t>System Testing, Analysis, and Documentation</a:t>
            </a:r>
          </a:p>
          <a:p>
            <a:pPr marL="582930" indent="-291465" lvl="1">
              <a:lnSpc>
                <a:spcPts val="4239"/>
              </a:lnSpc>
              <a:buFont typeface="Arial"/>
              <a:buChar char="•"/>
            </a:pPr>
            <a:r>
              <a:rPr lang="en-US" sz="2700">
                <a:solidFill>
                  <a:srgbClr val="FFFFFF"/>
                </a:solidFill>
                <a:latin typeface="Lato Bold"/>
              </a:rPr>
              <a:t>Comprehensive System Testing</a:t>
            </a:r>
          </a:p>
          <a:p>
            <a:pPr marL="582930" indent="-291465" lvl="1">
              <a:lnSpc>
                <a:spcPts val="4239"/>
              </a:lnSpc>
              <a:buFont typeface="Arial"/>
              <a:buChar char="•"/>
            </a:pPr>
            <a:r>
              <a:rPr lang="en-US" sz="2700">
                <a:solidFill>
                  <a:srgbClr val="FFFFFF"/>
                </a:solidFill>
                <a:latin typeface="Lato Bold"/>
              </a:rPr>
              <a:t>Cloud Integration and Data Analysis</a:t>
            </a:r>
          </a:p>
          <a:p>
            <a:pPr marL="582930" indent="-291465" lvl="1">
              <a:lnSpc>
                <a:spcPts val="4239"/>
              </a:lnSpc>
              <a:buFont typeface="Arial"/>
              <a:buChar char="•"/>
            </a:pPr>
            <a:r>
              <a:rPr lang="en-US" sz="2700">
                <a:solidFill>
                  <a:srgbClr val="FFFFFF"/>
                </a:solidFill>
                <a:latin typeface="Lato Bold"/>
              </a:rPr>
              <a:t>Documentation and Finalization</a:t>
            </a:r>
          </a:p>
          <a:p>
            <a:pPr marL="582930" indent="-291465" lvl="1">
              <a:lnSpc>
                <a:spcPts val="4239"/>
              </a:lnSpc>
              <a:buFont typeface="Arial"/>
              <a:buChar char="•"/>
            </a:pPr>
            <a:r>
              <a:rPr lang="en-US" sz="2700">
                <a:solidFill>
                  <a:srgbClr val="FFFFFF"/>
                </a:solidFill>
                <a:latin typeface="Lato Bold"/>
              </a:rPr>
              <a:t>Final Testing and Presentation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2957" r="-15053" b="-71633"/>
            </a:stretch>
          </a:blipFill>
        </p:spPr>
      </p:sp>
      <p:sp>
        <p:nvSpPr>
          <p:cNvPr name="Freeform 3" id="3"/>
          <p:cNvSpPr/>
          <p:nvPr/>
        </p:nvSpPr>
        <p:spPr>
          <a:xfrm flipH="false" flipV="false" rot="0">
            <a:off x="662089" y="3361853"/>
            <a:ext cx="6121181" cy="1814095"/>
          </a:xfrm>
          <a:custGeom>
            <a:avLst/>
            <a:gdLst/>
            <a:ahLst/>
            <a:cxnLst/>
            <a:rect r="r" b="b" t="t" l="l"/>
            <a:pathLst>
              <a:path h="1814095" w="6121181">
                <a:moveTo>
                  <a:pt x="0" y="0"/>
                </a:moveTo>
                <a:lnTo>
                  <a:pt x="6121180" y="0"/>
                </a:lnTo>
                <a:lnTo>
                  <a:pt x="6121180" y="1814095"/>
                </a:lnTo>
                <a:lnTo>
                  <a:pt x="0" y="18140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94835" y="6419850"/>
            <a:ext cx="6255687" cy="1853958"/>
          </a:xfrm>
          <a:custGeom>
            <a:avLst/>
            <a:gdLst/>
            <a:ahLst/>
            <a:cxnLst/>
            <a:rect r="r" b="b" t="t" l="l"/>
            <a:pathLst>
              <a:path h="1853958" w="6255687">
                <a:moveTo>
                  <a:pt x="0" y="0"/>
                </a:moveTo>
                <a:lnTo>
                  <a:pt x="6255687" y="0"/>
                </a:lnTo>
                <a:lnTo>
                  <a:pt x="6255687" y="1853958"/>
                </a:lnTo>
                <a:lnTo>
                  <a:pt x="0" y="18539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04540" y="515716"/>
            <a:ext cx="3616295" cy="2472231"/>
          </a:xfrm>
          <a:custGeom>
            <a:avLst/>
            <a:gdLst/>
            <a:ahLst/>
            <a:cxnLst/>
            <a:rect r="r" b="b" t="t" l="l"/>
            <a:pathLst>
              <a:path h="2472231" w="3616295">
                <a:moveTo>
                  <a:pt x="0" y="0"/>
                </a:moveTo>
                <a:lnTo>
                  <a:pt x="3616294" y="0"/>
                </a:lnTo>
                <a:lnTo>
                  <a:pt x="3616294" y="2472230"/>
                </a:lnTo>
                <a:lnTo>
                  <a:pt x="0" y="24722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966580">
            <a:off x="16642727" y="7917994"/>
            <a:ext cx="2537152" cy="2057400"/>
          </a:xfrm>
          <a:custGeom>
            <a:avLst/>
            <a:gdLst/>
            <a:ahLst/>
            <a:cxnLst/>
            <a:rect r="r" b="b" t="t" l="l"/>
            <a:pathLst>
              <a:path h="2057400" w="2537152">
                <a:moveTo>
                  <a:pt x="0" y="0"/>
                </a:moveTo>
                <a:lnTo>
                  <a:pt x="2537153" y="0"/>
                </a:lnTo>
                <a:lnTo>
                  <a:pt x="2537153" y="2057400"/>
                </a:lnTo>
                <a:lnTo>
                  <a:pt x="0" y="2057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3912794" y="534832"/>
            <a:ext cx="12865639" cy="2226945"/>
          </a:xfrm>
          <a:prstGeom prst="rect">
            <a:avLst/>
          </a:prstGeom>
        </p:spPr>
        <p:txBody>
          <a:bodyPr anchor="t" rtlCol="false" tIns="0" lIns="0" bIns="0" rIns="0">
            <a:spAutoFit/>
          </a:bodyPr>
          <a:lstStyle/>
          <a:p>
            <a:pPr algn="ctr">
              <a:lnSpc>
                <a:spcPts val="8640"/>
              </a:lnSpc>
            </a:pPr>
            <a:r>
              <a:rPr lang="en-US" sz="8000" spc="432">
                <a:solidFill>
                  <a:srgbClr val="FFFFFF"/>
                </a:solidFill>
                <a:latin typeface="Montserrat Classic Bold"/>
              </a:rPr>
              <a:t>HARDWARE &amp; SOFTWARE REQUIRED</a:t>
            </a:r>
          </a:p>
        </p:txBody>
      </p:sp>
      <p:sp>
        <p:nvSpPr>
          <p:cNvPr name="TextBox 8" id="8"/>
          <p:cNvSpPr txBox="true"/>
          <p:nvPr/>
        </p:nvSpPr>
        <p:spPr>
          <a:xfrm rot="0">
            <a:off x="7346477" y="6694367"/>
            <a:ext cx="9060624" cy="1343406"/>
          </a:xfrm>
          <a:prstGeom prst="rect">
            <a:avLst/>
          </a:prstGeom>
        </p:spPr>
        <p:txBody>
          <a:bodyPr anchor="t" rtlCol="false" tIns="0" lIns="0" bIns="0" rIns="0">
            <a:spAutoFit/>
          </a:bodyPr>
          <a:lstStyle/>
          <a:p>
            <a:pPr marL="582930" indent="-291465" lvl="1">
              <a:lnSpc>
                <a:spcPts val="3537"/>
              </a:lnSpc>
              <a:buFont typeface="Arial"/>
              <a:buChar char="•"/>
            </a:pPr>
            <a:r>
              <a:rPr lang="en-US" sz="2700">
                <a:solidFill>
                  <a:srgbClr val="FFFFFF"/>
                </a:solidFill>
                <a:latin typeface="Lato"/>
              </a:rPr>
              <a:t>Embedded C / Python</a:t>
            </a:r>
          </a:p>
          <a:p>
            <a:pPr marL="582930" indent="-291465" lvl="1">
              <a:lnSpc>
                <a:spcPts val="3537"/>
              </a:lnSpc>
              <a:buFont typeface="Arial"/>
              <a:buChar char="•"/>
            </a:pPr>
            <a:r>
              <a:rPr lang="en-US" sz="2700">
                <a:solidFill>
                  <a:srgbClr val="FFFFFF"/>
                </a:solidFill>
                <a:latin typeface="Lato"/>
              </a:rPr>
              <a:t>Machine Learning algorithm for  DATA ASSIGNMENT &amp; CENTROID UPDATE</a:t>
            </a:r>
          </a:p>
        </p:txBody>
      </p:sp>
      <p:sp>
        <p:nvSpPr>
          <p:cNvPr name="TextBox 9" id="9"/>
          <p:cNvSpPr txBox="true"/>
          <p:nvPr/>
        </p:nvSpPr>
        <p:spPr>
          <a:xfrm rot="0">
            <a:off x="7484274" y="3148810"/>
            <a:ext cx="10552243" cy="2759710"/>
          </a:xfrm>
          <a:prstGeom prst="rect">
            <a:avLst/>
          </a:prstGeom>
        </p:spPr>
        <p:txBody>
          <a:bodyPr anchor="t" rtlCol="false" tIns="0" lIns="0" bIns="0" rIns="0">
            <a:spAutoFit/>
          </a:bodyPr>
          <a:lstStyle/>
          <a:p>
            <a:pPr>
              <a:lnSpc>
                <a:spcPts val="4339"/>
              </a:lnSpc>
            </a:pPr>
            <a:r>
              <a:rPr lang="en-US" sz="3099">
                <a:solidFill>
                  <a:srgbClr val="FFFFFF"/>
                </a:solidFill>
                <a:latin typeface="Times New Roman Condensed"/>
              </a:rPr>
              <a:t>• Arduino MEGA 2560 • Heartbeat Sensor </a:t>
            </a:r>
          </a:p>
          <a:p>
            <a:pPr>
              <a:lnSpc>
                <a:spcPts val="4339"/>
              </a:lnSpc>
            </a:pPr>
            <a:r>
              <a:rPr lang="en-US" sz="3099">
                <a:solidFill>
                  <a:srgbClr val="FFFFFF"/>
                </a:solidFill>
                <a:latin typeface="Times New Roman Condensed"/>
              </a:rPr>
              <a:t>• Temperature Sensor and Humidity Sensor (DHT11) </a:t>
            </a:r>
          </a:p>
          <a:p>
            <a:pPr>
              <a:lnSpc>
                <a:spcPts val="4339"/>
              </a:lnSpc>
            </a:pPr>
            <a:r>
              <a:rPr lang="en-US" sz="3099">
                <a:solidFill>
                  <a:srgbClr val="FFFFFF"/>
                </a:solidFill>
                <a:latin typeface="Times New Roman Condensed"/>
              </a:rPr>
              <a:t>• Accelerometer (ADXL335) • Ethernet Shield (W5100) </a:t>
            </a:r>
          </a:p>
          <a:p>
            <a:pPr>
              <a:lnSpc>
                <a:spcPts val="4339"/>
              </a:lnSpc>
            </a:pPr>
            <a:r>
              <a:rPr lang="en-US" sz="3099">
                <a:solidFill>
                  <a:srgbClr val="FFFFFF"/>
                </a:solidFill>
                <a:latin typeface="Times New Roman Condensed"/>
              </a:rPr>
              <a:t>• GPS Module (NEO-6M) • ZigBee Module (XB Series 1) </a:t>
            </a:r>
          </a:p>
          <a:p>
            <a:pPr>
              <a:lnSpc>
                <a:spcPts val="4339"/>
              </a:lnSpc>
            </a:pPr>
            <a:r>
              <a:rPr lang="en-US" sz="3099">
                <a:solidFill>
                  <a:srgbClr val="FFFFFF"/>
                </a:solidFill>
                <a:latin typeface="Times New Roman Condensed"/>
              </a:rPr>
              <a:t>• LoRaWAN Module • ECG Module (AD8232 i.e. Electro-Cardiogram</a:t>
            </a:r>
          </a:p>
        </p:txBody>
      </p:sp>
      <p:sp>
        <p:nvSpPr>
          <p:cNvPr name="TextBox 10" id="10"/>
          <p:cNvSpPr txBox="true"/>
          <p:nvPr/>
        </p:nvSpPr>
        <p:spPr>
          <a:xfrm rot="0">
            <a:off x="1388028" y="3832007"/>
            <a:ext cx="4669301" cy="758571"/>
          </a:xfrm>
          <a:prstGeom prst="rect">
            <a:avLst/>
          </a:prstGeom>
        </p:spPr>
        <p:txBody>
          <a:bodyPr anchor="t" rtlCol="false" tIns="0" lIns="0" bIns="0" rIns="0">
            <a:spAutoFit/>
          </a:bodyPr>
          <a:lstStyle/>
          <a:p>
            <a:pPr algn="ctr">
              <a:lnSpc>
                <a:spcPts val="5832"/>
              </a:lnSpc>
            </a:pPr>
            <a:r>
              <a:rPr lang="en-US" sz="5400" spc="291">
                <a:solidFill>
                  <a:srgbClr val="000000"/>
                </a:solidFill>
                <a:latin typeface="Montserrat Classic Bold"/>
              </a:rPr>
              <a:t>HARDWARE</a:t>
            </a:r>
          </a:p>
        </p:txBody>
      </p:sp>
      <p:sp>
        <p:nvSpPr>
          <p:cNvPr name="TextBox 11" id="11"/>
          <p:cNvSpPr txBox="true"/>
          <p:nvPr/>
        </p:nvSpPr>
        <p:spPr>
          <a:xfrm rot="0">
            <a:off x="1516832" y="6996119"/>
            <a:ext cx="4411694" cy="758571"/>
          </a:xfrm>
          <a:prstGeom prst="rect">
            <a:avLst/>
          </a:prstGeom>
        </p:spPr>
        <p:txBody>
          <a:bodyPr anchor="t" rtlCol="false" tIns="0" lIns="0" bIns="0" rIns="0">
            <a:spAutoFit/>
          </a:bodyPr>
          <a:lstStyle/>
          <a:p>
            <a:pPr algn="ctr">
              <a:lnSpc>
                <a:spcPts val="5832"/>
              </a:lnSpc>
            </a:pPr>
            <a:r>
              <a:rPr lang="en-US" sz="5400" spc="291">
                <a:solidFill>
                  <a:srgbClr val="000000"/>
                </a:solidFill>
                <a:latin typeface="Montserrat Classic Bold"/>
              </a:rPr>
              <a:t>SOFTWARE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2957" r="-15053" b="-71633"/>
            </a:stretch>
          </a:blipFill>
        </p:spPr>
      </p:sp>
      <p:sp>
        <p:nvSpPr>
          <p:cNvPr name="Freeform 3" id="3"/>
          <p:cNvSpPr/>
          <p:nvPr/>
        </p:nvSpPr>
        <p:spPr>
          <a:xfrm flipH="false" flipV="false" rot="0">
            <a:off x="14889060" y="8263585"/>
            <a:ext cx="3929731" cy="3200944"/>
          </a:xfrm>
          <a:custGeom>
            <a:avLst/>
            <a:gdLst/>
            <a:ahLst/>
            <a:cxnLst/>
            <a:rect r="r" b="b" t="t" l="l"/>
            <a:pathLst>
              <a:path h="3200944" w="3929731">
                <a:moveTo>
                  <a:pt x="0" y="0"/>
                </a:moveTo>
                <a:lnTo>
                  <a:pt x="3929730" y="0"/>
                </a:lnTo>
                <a:lnTo>
                  <a:pt x="3929730" y="3200944"/>
                </a:lnTo>
                <a:lnTo>
                  <a:pt x="0" y="32009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611420">
            <a:off x="-879003" y="-455609"/>
            <a:ext cx="3256100" cy="2989692"/>
          </a:xfrm>
          <a:custGeom>
            <a:avLst/>
            <a:gdLst/>
            <a:ahLst/>
            <a:cxnLst/>
            <a:rect r="r" b="b" t="t" l="l"/>
            <a:pathLst>
              <a:path h="2989692" w="3256100">
                <a:moveTo>
                  <a:pt x="0" y="0"/>
                </a:moveTo>
                <a:lnTo>
                  <a:pt x="3256101" y="0"/>
                </a:lnTo>
                <a:lnTo>
                  <a:pt x="3256101" y="2989692"/>
                </a:lnTo>
                <a:lnTo>
                  <a:pt x="0" y="29896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2541303">
            <a:off x="14924277" y="-2324622"/>
            <a:ext cx="6727447" cy="5045585"/>
          </a:xfrm>
          <a:custGeom>
            <a:avLst/>
            <a:gdLst/>
            <a:ahLst/>
            <a:cxnLst/>
            <a:rect r="r" b="b" t="t" l="l"/>
            <a:pathLst>
              <a:path h="5045585" w="6727447">
                <a:moveTo>
                  <a:pt x="0" y="0"/>
                </a:moveTo>
                <a:lnTo>
                  <a:pt x="6727446" y="0"/>
                </a:lnTo>
                <a:lnTo>
                  <a:pt x="6727446" y="5045585"/>
                </a:lnTo>
                <a:lnTo>
                  <a:pt x="0" y="5045585"/>
                </a:lnTo>
                <a:lnTo>
                  <a:pt x="0" y="0"/>
                </a:lnTo>
                <a:close/>
              </a:path>
            </a:pathLst>
          </a:custGeom>
          <a:blipFill>
            <a:blip r:embed="rId7"/>
            <a:stretch>
              <a:fillRect l="0" t="0" r="0" b="0"/>
            </a:stretch>
          </a:blipFill>
        </p:spPr>
      </p:sp>
      <p:sp>
        <p:nvSpPr>
          <p:cNvPr name="TextBox 6" id="6"/>
          <p:cNvSpPr txBox="true"/>
          <p:nvPr/>
        </p:nvSpPr>
        <p:spPr>
          <a:xfrm rot="0">
            <a:off x="1582439" y="2765217"/>
            <a:ext cx="9987973" cy="779145"/>
          </a:xfrm>
          <a:prstGeom prst="rect">
            <a:avLst/>
          </a:prstGeom>
        </p:spPr>
        <p:txBody>
          <a:bodyPr anchor="t" rtlCol="false" tIns="0" lIns="0" bIns="0" rIns="0">
            <a:spAutoFit/>
          </a:bodyPr>
          <a:lstStyle/>
          <a:p>
            <a:pPr>
              <a:lnSpc>
                <a:spcPts val="5939"/>
              </a:lnSpc>
            </a:pPr>
            <a:r>
              <a:rPr lang="en-US" sz="5499" spc="296">
                <a:solidFill>
                  <a:srgbClr val="FFFFFF"/>
                </a:solidFill>
                <a:latin typeface="Montserrat Classic"/>
              </a:rPr>
              <a:t>Link 1 :</a:t>
            </a:r>
          </a:p>
        </p:txBody>
      </p:sp>
      <p:sp>
        <p:nvSpPr>
          <p:cNvPr name="TextBox 7" id="7"/>
          <p:cNvSpPr txBox="true"/>
          <p:nvPr/>
        </p:nvSpPr>
        <p:spPr>
          <a:xfrm rot="0">
            <a:off x="1582439" y="3786296"/>
            <a:ext cx="16705561" cy="524257"/>
          </a:xfrm>
          <a:prstGeom prst="rect">
            <a:avLst/>
          </a:prstGeom>
        </p:spPr>
        <p:txBody>
          <a:bodyPr anchor="t" rtlCol="false" tIns="0" lIns="0" bIns="0" rIns="0">
            <a:spAutoFit/>
          </a:bodyPr>
          <a:lstStyle/>
          <a:p>
            <a:pPr>
              <a:lnSpc>
                <a:spcPts val="2052"/>
              </a:lnSpc>
            </a:pPr>
            <a:r>
              <a:rPr lang="en-US" sz="1900" spc="102">
                <a:solidFill>
                  <a:srgbClr val="FFFFFF"/>
                </a:solidFill>
                <a:latin typeface="Lato"/>
              </a:rPr>
              <a:t>P.S. Kurhe, S.S. Agrawal (2013) “Real Time Tracking and Health Monitoring System of Remote Soldier Using ARM 7”, International Journal of Engineering Trends and Technology, 4(3), pp: (311-315).</a:t>
            </a:r>
          </a:p>
        </p:txBody>
      </p:sp>
      <p:sp>
        <p:nvSpPr>
          <p:cNvPr name="TextBox 8" id="8"/>
          <p:cNvSpPr txBox="true"/>
          <p:nvPr/>
        </p:nvSpPr>
        <p:spPr>
          <a:xfrm rot="0">
            <a:off x="1582439" y="4855158"/>
            <a:ext cx="8540173" cy="779145"/>
          </a:xfrm>
          <a:prstGeom prst="rect">
            <a:avLst/>
          </a:prstGeom>
        </p:spPr>
        <p:txBody>
          <a:bodyPr anchor="t" rtlCol="false" tIns="0" lIns="0" bIns="0" rIns="0">
            <a:spAutoFit/>
          </a:bodyPr>
          <a:lstStyle/>
          <a:p>
            <a:pPr>
              <a:lnSpc>
                <a:spcPts val="5939"/>
              </a:lnSpc>
            </a:pPr>
            <a:r>
              <a:rPr lang="en-US" sz="5499" spc="296">
                <a:solidFill>
                  <a:srgbClr val="FFFFFF"/>
                </a:solidFill>
                <a:latin typeface="Montserrat Classic"/>
              </a:rPr>
              <a:t>Link 2 :</a:t>
            </a:r>
          </a:p>
        </p:txBody>
      </p:sp>
      <p:sp>
        <p:nvSpPr>
          <p:cNvPr name="TextBox 9" id="9"/>
          <p:cNvSpPr txBox="true"/>
          <p:nvPr/>
        </p:nvSpPr>
        <p:spPr>
          <a:xfrm rot="0">
            <a:off x="1582439" y="5901003"/>
            <a:ext cx="16705561" cy="524257"/>
          </a:xfrm>
          <a:prstGeom prst="rect">
            <a:avLst/>
          </a:prstGeom>
        </p:spPr>
        <p:txBody>
          <a:bodyPr anchor="t" rtlCol="false" tIns="0" lIns="0" bIns="0" rIns="0">
            <a:spAutoFit/>
          </a:bodyPr>
          <a:lstStyle/>
          <a:p>
            <a:pPr>
              <a:lnSpc>
                <a:spcPts val="2052"/>
              </a:lnSpc>
            </a:pPr>
            <a:r>
              <a:rPr lang="en-US" sz="1900" spc="102">
                <a:solidFill>
                  <a:srgbClr val="FFFFFF"/>
                </a:solidFill>
                <a:latin typeface="Lato"/>
              </a:rPr>
              <a:t>Shruti Nikam, Supriya Patil, Prajkta Powar, V. S. Bendre (2013) “GPS Based Soldier Tracking and Health Indication System” International Journal of Advanced Research in Electrical, Electronics and Instrumentation Engineering, 2(3), pp: (1082-1088).</a:t>
            </a:r>
          </a:p>
        </p:txBody>
      </p:sp>
      <p:sp>
        <p:nvSpPr>
          <p:cNvPr name="TextBox 10" id="10"/>
          <p:cNvSpPr txBox="true"/>
          <p:nvPr/>
        </p:nvSpPr>
        <p:spPr>
          <a:xfrm rot="0">
            <a:off x="1582439" y="6878067"/>
            <a:ext cx="8540173" cy="779145"/>
          </a:xfrm>
          <a:prstGeom prst="rect">
            <a:avLst/>
          </a:prstGeom>
        </p:spPr>
        <p:txBody>
          <a:bodyPr anchor="t" rtlCol="false" tIns="0" lIns="0" bIns="0" rIns="0">
            <a:spAutoFit/>
          </a:bodyPr>
          <a:lstStyle/>
          <a:p>
            <a:pPr>
              <a:lnSpc>
                <a:spcPts val="5939"/>
              </a:lnSpc>
            </a:pPr>
            <a:r>
              <a:rPr lang="en-US" sz="5499" spc="296">
                <a:solidFill>
                  <a:srgbClr val="FFFFFF"/>
                </a:solidFill>
                <a:latin typeface="Montserrat Classic"/>
              </a:rPr>
              <a:t>Link 3 :</a:t>
            </a:r>
          </a:p>
        </p:txBody>
      </p:sp>
      <p:sp>
        <p:nvSpPr>
          <p:cNvPr name="TextBox 11" id="11"/>
          <p:cNvSpPr txBox="true"/>
          <p:nvPr/>
        </p:nvSpPr>
        <p:spPr>
          <a:xfrm rot="0">
            <a:off x="1582439" y="7857237"/>
            <a:ext cx="16406806" cy="524257"/>
          </a:xfrm>
          <a:prstGeom prst="rect">
            <a:avLst/>
          </a:prstGeom>
        </p:spPr>
        <p:txBody>
          <a:bodyPr anchor="t" rtlCol="false" tIns="0" lIns="0" bIns="0" rIns="0">
            <a:spAutoFit/>
          </a:bodyPr>
          <a:lstStyle/>
          <a:p>
            <a:pPr>
              <a:lnSpc>
                <a:spcPts val="2052"/>
              </a:lnSpc>
            </a:pPr>
            <a:r>
              <a:rPr lang="en-US" sz="1900" spc="102">
                <a:solidFill>
                  <a:srgbClr val="FFFFFF"/>
                </a:solidFill>
                <a:latin typeface="Lato"/>
              </a:rPr>
              <a:t>Akshita V. Armarkar, Deepika J. Punekar, Mrunali V. Kapse, Sweta Kumari, Jayshree A. Shelke (2017) “Soldier Health and Position Tracking System” IJESC, 7(3).</a:t>
            </a:r>
          </a:p>
        </p:txBody>
      </p:sp>
      <p:sp>
        <p:nvSpPr>
          <p:cNvPr name="TextBox 12" id="12"/>
          <p:cNvSpPr txBox="true"/>
          <p:nvPr/>
        </p:nvSpPr>
        <p:spPr>
          <a:xfrm rot="0">
            <a:off x="4393661" y="1114425"/>
            <a:ext cx="9500677" cy="1131570"/>
          </a:xfrm>
          <a:prstGeom prst="rect">
            <a:avLst/>
          </a:prstGeom>
        </p:spPr>
        <p:txBody>
          <a:bodyPr anchor="t" rtlCol="false" tIns="0" lIns="0" bIns="0" rIns="0">
            <a:spAutoFit/>
          </a:bodyPr>
          <a:lstStyle/>
          <a:p>
            <a:pPr algn="ctr">
              <a:lnSpc>
                <a:spcPts val="8640"/>
              </a:lnSpc>
            </a:pPr>
            <a:r>
              <a:rPr lang="en-US" sz="8000" spc="432">
                <a:solidFill>
                  <a:srgbClr val="FFFFFF"/>
                </a:solidFill>
                <a:latin typeface="Montserrat Classic Bold"/>
              </a:rPr>
              <a:t>RESOURCES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2957" r="-15053" b="-71633"/>
            </a:stretch>
          </a:blipFill>
        </p:spPr>
      </p:sp>
      <p:sp>
        <p:nvSpPr>
          <p:cNvPr name="Freeform 3" id="3"/>
          <p:cNvSpPr/>
          <p:nvPr/>
        </p:nvSpPr>
        <p:spPr>
          <a:xfrm flipH="false" flipV="false" rot="0">
            <a:off x="5090017" y="1817934"/>
            <a:ext cx="8104145" cy="618862"/>
          </a:xfrm>
          <a:custGeom>
            <a:avLst/>
            <a:gdLst/>
            <a:ahLst/>
            <a:cxnLst/>
            <a:rect r="r" b="b" t="t" l="l"/>
            <a:pathLst>
              <a:path h="618862" w="8104145">
                <a:moveTo>
                  <a:pt x="0" y="0"/>
                </a:moveTo>
                <a:lnTo>
                  <a:pt x="8104145" y="0"/>
                </a:lnTo>
                <a:lnTo>
                  <a:pt x="8104145" y="618862"/>
                </a:lnTo>
                <a:lnTo>
                  <a:pt x="0" y="6188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393661" y="1440048"/>
            <a:ext cx="9500677" cy="1131570"/>
          </a:xfrm>
          <a:prstGeom prst="rect">
            <a:avLst/>
          </a:prstGeom>
        </p:spPr>
        <p:txBody>
          <a:bodyPr anchor="t" rtlCol="false" tIns="0" lIns="0" bIns="0" rIns="0">
            <a:spAutoFit/>
          </a:bodyPr>
          <a:lstStyle/>
          <a:p>
            <a:pPr algn="ctr">
              <a:lnSpc>
                <a:spcPts val="8640"/>
              </a:lnSpc>
            </a:pPr>
            <a:r>
              <a:rPr lang="en-US" sz="8000" spc="432">
                <a:solidFill>
                  <a:srgbClr val="FFFFFF"/>
                </a:solidFill>
                <a:latin typeface="Montserrat Classic Bold"/>
              </a:rPr>
              <a:t>CONCLUSION</a:t>
            </a:r>
          </a:p>
        </p:txBody>
      </p:sp>
      <p:sp>
        <p:nvSpPr>
          <p:cNvPr name="Freeform 5" id="5"/>
          <p:cNvSpPr/>
          <p:nvPr/>
        </p:nvSpPr>
        <p:spPr>
          <a:xfrm flipH="true" flipV="true" rot="-1092792">
            <a:off x="-909083" y="293568"/>
            <a:ext cx="3875567" cy="2719943"/>
          </a:xfrm>
          <a:custGeom>
            <a:avLst/>
            <a:gdLst/>
            <a:ahLst/>
            <a:cxnLst/>
            <a:rect r="r" b="b" t="t" l="l"/>
            <a:pathLst>
              <a:path h="2719943" w="3875567">
                <a:moveTo>
                  <a:pt x="3875566" y="2719943"/>
                </a:moveTo>
                <a:lnTo>
                  <a:pt x="0" y="2719943"/>
                </a:lnTo>
                <a:lnTo>
                  <a:pt x="0" y="0"/>
                </a:lnTo>
                <a:lnTo>
                  <a:pt x="3875566" y="0"/>
                </a:lnTo>
                <a:lnTo>
                  <a:pt x="3875566" y="2719943"/>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3215905">
            <a:off x="15258555" y="762519"/>
            <a:ext cx="3742110" cy="2558242"/>
          </a:xfrm>
          <a:custGeom>
            <a:avLst/>
            <a:gdLst/>
            <a:ahLst/>
            <a:cxnLst/>
            <a:rect r="r" b="b" t="t" l="l"/>
            <a:pathLst>
              <a:path h="2558242" w="3742110">
                <a:moveTo>
                  <a:pt x="0" y="0"/>
                </a:moveTo>
                <a:lnTo>
                  <a:pt x="3742110" y="0"/>
                </a:lnTo>
                <a:lnTo>
                  <a:pt x="3742110" y="2558242"/>
                </a:lnTo>
                <a:lnTo>
                  <a:pt x="0" y="25582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4189436" y="6393995"/>
            <a:ext cx="4900878" cy="4061603"/>
          </a:xfrm>
          <a:custGeom>
            <a:avLst/>
            <a:gdLst/>
            <a:ahLst/>
            <a:cxnLst/>
            <a:rect r="r" b="b" t="t" l="l"/>
            <a:pathLst>
              <a:path h="4061603" w="4900878">
                <a:moveTo>
                  <a:pt x="0" y="0"/>
                </a:moveTo>
                <a:lnTo>
                  <a:pt x="4900879" y="0"/>
                </a:lnTo>
                <a:lnTo>
                  <a:pt x="4900879" y="4061603"/>
                </a:lnTo>
                <a:lnTo>
                  <a:pt x="0" y="4061603"/>
                </a:lnTo>
                <a:lnTo>
                  <a:pt x="0" y="0"/>
                </a:lnTo>
                <a:close/>
              </a:path>
            </a:pathLst>
          </a:custGeom>
          <a:blipFill>
            <a:blip r:embed="rId9"/>
            <a:stretch>
              <a:fillRect l="0" t="0" r="0" b="0"/>
            </a:stretch>
          </a:blipFill>
        </p:spPr>
      </p:sp>
      <p:sp>
        <p:nvSpPr>
          <p:cNvPr name="TextBox 8" id="8"/>
          <p:cNvSpPr txBox="true"/>
          <p:nvPr/>
        </p:nvSpPr>
        <p:spPr>
          <a:xfrm rot="0">
            <a:off x="3071205" y="2904038"/>
            <a:ext cx="12835616" cy="2057400"/>
          </a:xfrm>
          <a:prstGeom prst="rect">
            <a:avLst/>
          </a:prstGeom>
        </p:spPr>
        <p:txBody>
          <a:bodyPr anchor="t" rtlCol="false" tIns="0" lIns="0" bIns="0" rIns="0">
            <a:spAutoFit/>
          </a:bodyPr>
          <a:lstStyle/>
          <a:p>
            <a:pPr algn="just">
              <a:lnSpc>
                <a:spcPts val="3240"/>
              </a:lnSpc>
            </a:pPr>
            <a:r>
              <a:rPr lang="en-US" sz="2700">
                <a:solidFill>
                  <a:srgbClr val="FFFFFF"/>
                </a:solidFill>
                <a:latin typeface="Lato"/>
              </a:rPr>
              <a:t>The "Real-time Health Monitoring and Location Tracking System for Soldiers" stands as a testament to the commitment to advancing the safety, effectiveness, and coordination of military operations through cutting-edge technology. This project not only addresses current challenges but also paves the way for a future where the well-being of soldiers remains at the forefront of technological innovation.</a:t>
            </a:r>
          </a:p>
        </p:txBody>
      </p:sp>
      <p:sp>
        <p:nvSpPr>
          <p:cNvPr name="TextBox 9" id="9"/>
          <p:cNvSpPr txBox="true"/>
          <p:nvPr/>
        </p:nvSpPr>
        <p:spPr>
          <a:xfrm rot="0">
            <a:off x="3071205" y="5294813"/>
            <a:ext cx="12835616" cy="2466975"/>
          </a:xfrm>
          <a:prstGeom prst="rect">
            <a:avLst/>
          </a:prstGeom>
        </p:spPr>
        <p:txBody>
          <a:bodyPr anchor="t" rtlCol="false" tIns="0" lIns="0" bIns="0" rIns="0">
            <a:spAutoFit/>
          </a:bodyPr>
          <a:lstStyle/>
          <a:p>
            <a:pPr algn="just">
              <a:lnSpc>
                <a:spcPts val="3240"/>
              </a:lnSpc>
            </a:pPr>
            <a:r>
              <a:rPr lang="en-US" sz="2700">
                <a:solidFill>
                  <a:srgbClr val="FFFFFF"/>
                </a:solidFill>
                <a:latin typeface="Lato"/>
              </a:rPr>
              <a:t>Through the integration of wearable sensors, soldiers' health parameters are continuously monitored, allowing for early detection of potential issues and enabling timely intervention. The incorporation of GPS technology facilitates precise location tracking, minimizing response times during critical situations. The system's ability to wirelessly transmit data between soldiers, leaders, and control units enhances communication in environments where traditional methods may fall short.</a:t>
            </a:r>
          </a:p>
        </p:txBody>
      </p:sp>
      <p:sp>
        <p:nvSpPr>
          <p:cNvPr name="TextBox 10" id="10"/>
          <p:cNvSpPr txBox="true"/>
          <p:nvPr/>
        </p:nvSpPr>
        <p:spPr>
          <a:xfrm rot="0">
            <a:off x="3071205" y="8142788"/>
            <a:ext cx="12835616" cy="828675"/>
          </a:xfrm>
          <a:prstGeom prst="rect">
            <a:avLst/>
          </a:prstGeom>
        </p:spPr>
        <p:txBody>
          <a:bodyPr anchor="t" rtlCol="false" tIns="0" lIns="0" bIns="0" rIns="0">
            <a:spAutoFit/>
          </a:bodyPr>
          <a:lstStyle/>
          <a:p>
            <a:pPr algn="just">
              <a:lnSpc>
                <a:spcPts val="3240"/>
              </a:lnSpc>
            </a:pPr>
            <a:r>
              <a:rPr lang="en-US" sz="2700">
                <a:solidFill>
                  <a:srgbClr val="FFFFFF"/>
                </a:solidFill>
                <a:latin typeface="Lato"/>
              </a:rPr>
              <a:t>The utilization of machine learning algorithms adds a layer of intelligence to the project, enabling data clustering for insightful analysis.</a:t>
            </a:r>
          </a:p>
        </p:txBody>
      </p:sp>
      <p:sp>
        <p:nvSpPr>
          <p:cNvPr name="Freeform 11" id="11"/>
          <p:cNvSpPr/>
          <p:nvPr/>
        </p:nvSpPr>
        <p:spPr>
          <a:xfrm flipH="true" flipV="false" rot="0">
            <a:off x="-507217" y="7635097"/>
            <a:ext cx="4900878" cy="4061603"/>
          </a:xfrm>
          <a:custGeom>
            <a:avLst/>
            <a:gdLst/>
            <a:ahLst/>
            <a:cxnLst/>
            <a:rect r="r" b="b" t="t" l="l"/>
            <a:pathLst>
              <a:path h="4061603" w="4900878">
                <a:moveTo>
                  <a:pt x="4900878" y="0"/>
                </a:moveTo>
                <a:lnTo>
                  <a:pt x="0" y="0"/>
                </a:lnTo>
                <a:lnTo>
                  <a:pt x="0" y="4061603"/>
                </a:lnTo>
                <a:lnTo>
                  <a:pt x="4900878" y="4061603"/>
                </a:lnTo>
                <a:lnTo>
                  <a:pt x="4900878" y="0"/>
                </a:lnTo>
                <a:close/>
              </a:path>
            </a:pathLst>
          </a:custGeom>
          <a:blipFill>
            <a:blip r:embed="rId9"/>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DAF3Ay7ZqU8</dc:identifier>
  <dcterms:modified xsi:type="dcterms:W3CDTF">2011-08-01T06:04:30Z</dcterms:modified>
  <cp:revision>1</cp:revision>
  <dc:title>group project</dc:title>
</cp:coreProperties>
</file>